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6" r:id="rId11"/>
    <p:sldId id="267" r:id="rId12"/>
    <p:sldId id="269" r:id="rId13"/>
    <p:sldId id="265" r:id="rId14"/>
    <p:sldId id="280" r:id="rId15"/>
    <p:sldId id="272" r:id="rId16"/>
    <p:sldId id="270" r:id="rId17"/>
    <p:sldId id="271" r:id="rId18"/>
    <p:sldId id="273" r:id="rId19"/>
    <p:sldId id="274" r:id="rId20"/>
    <p:sldId id="281" r:id="rId21"/>
    <p:sldId id="275" r:id="rId22"/>
    <p:sldId id="276" r:id="rId23"/>
    <p:sldId id="286" r:id="rId24"/>
    <p:sldId id="277" r:id="rId25"/>
    <p:sldId id="278" r:id="rId26"/>
    <p:sldId id="279" r:id="rId27"/>
    <p:sldId id="282" r:id="rId28"/>
    <p:sldId id="283" r:id="rId29"/>
    <p:sldId id="284"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04FBE54-5CD5-4EB8-BCAF-FB7EE644EC88}">
          <p14:sldIdLst>
            <p14:sldId id="256"/>
            <p14:sldId id="257"/>
            <p14:sldId id="258"/>
            <p14:sldId id="259"/>
            <p14:sldId id="260"/>
            <p14:sldId id="261"/>
            <p14:sldId id="262"/>
            <p14:sldId id="263"/>
            <p14:sldId id="264"/>
            <p14:sldId id="266"/>
            <p14:sldId id="267"/>
            <p14:sldId id="269"/>
            <p14:sldId id="265"/>
            <p14:sldId id="280"/>
            <p14:sldId id="272"/>
            <p14:sldId id="270"/>
            <p14:sldId id="271"/>
            <p14:sldId id="273"/>
            <p14:sldId id="274"/>
            <p14:sldId id="281"/>
            <p14:sldId id="275"/>
            <p14:sldId id="276"/>
            <p14:sldId id="286"/>
            <p14:sldId id="277"/>
            <p14:sldId id="278"/>
            <p14:sldId id="279"/>
            <p14:sldId id="282"/>
            <p14:sldId id="283"/>
            <p14:sldId id="28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F7FD"/>
    <a:srgbClr val="0E243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AFD935F-8BA2-42C1-AA86-8310B9D4FFBC}"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IN"/>
        </a:p>
      </dgm:t>
    </dgm:pt>
    <dgm:pt modelId="{DA54AF7B-CB55-4D7A-91B8-AC4D8E24D834}">
      <dgm:prSet phldrT="[Text]" custT="1"/>
      <dgm:spPr>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dgm:spPr>
      <dgm:t>
        <a:bodyPr/>
        <a:lstStyle/>
        <a:p>
          <a:r>
            <a:rPr lang="en-US" sz="2800" b="1" u="none" dirty="0">
              <a:effectLst>
                <a:outerShdw blurRad="38100" dist="38100" dir="2700000" algn="tl">
                  <a:srgbClr val="000000">
                    <a:alpha val="43137"/>
                  </a:srgbClr>
                </a:outerShdw>
              </a:effectLst>
              <a:highlight>
                <a:srgbClr val="808080"/>
              </a:highlight>
              <a:latin typeface="Garamond" panose="02020404030301010803" pitchFamily="18" charset="0"/>
            </a:rPr>
            <a:t>1.</a:t>
          </a:r>
        </a:p>
        <a:p>
          <a:r>
            <a:rPr lang="en-US" sz="2400" b="1" u="none" dirty="0">
              <a:effectLst>
                <a:outerShdw blurRad="38100" dist="38100" dir="2700000" algn="tl">
                  <a:srgbClr val="000000">
                    <a:alpha val="43137"/>
                  </a:srgbClr>
                </a:outerShdw>
              </a:effectLst>
              <a:highlight>
                <a:srgbClr val="808080"/>
              </a:highlight>
              <a:latin typeface="Garamond" panose="02020404030301010803" pitchFamily="18" charset="0"/>
            </a:rPr>
            <a:t> </a:t>
          </a:r>
          <a:r>
            <a:rPr lang="en-US" sz="2000" b="1" u="none" dirty="0">
              <a:effectLst>
                <a:outerShdw blurRad="38100" dist="38100" dir="2700000" algn="tl">
                  <a:srgbClr val="000000">
                    <a:alpha val="43137"/>
                  </a:srgbClr>
                </a:outerShdw>
              </a:effectLst>
              <a:highlight>
                <a:srgbClr val="808080"/>
              </a:highlight>
              <a:latin typeface="Garamond" panose="02020404030301010803" pitchFamily="18" charset="0"/>
            </a:rPr>
            <a:t>Communication</a:t>
          </a:r>
          <a:endParaRPr lang="en-IN" sz="2000" b="1" u="none" dirty="0">
            <a:effectLst>
              <a:outerShdw blurRad="38100" dist="38100" dir="2700000" algn="tl">
                <a:srgbClr val="000000">
                  <a:alpha val="43137"/>
                </a:srgbClr>
              </a:outerShdw>
            </a:effectLst>
            <a:highlight>
              <a:srgbClr val="808080"/>
            </a:highlight>
            <a:latin typeface="Garamond" panose="02020404030301010803" pitchFamily="18" charset="0"/>
          </a:endParaRPr>
        </a:p>
      </dgm:t>
    </dgm:pt>
    <dgm:pt modelId="{A52E32FB-2202-49D7-8B49-B69E62037527}" type="parTrans" cxnId="{DA374008-CC7F-49EC-B69D-0396DF4F232F}">
      <dgm:prSet/>
      <dgm:spPr/>
      <dgm:t>
        <a:bodyPr/>
        <a:lstStyle/>
        <a:p>
          <a:endParaRPr lang="en-IN"/>
        </a:p>
      </dgm:t>
    </dgm:pt>
    <dgm:pt modelId="{B8531410-1BD5-4555-A6A0-F93F7000F59C}" type="sibTrans" cxnId="{DA374008-CC7F-49EC-B69D-0396DF4F232F}">
      <dgm:prSet/>
      <dgm:spPr>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dgm:spPr>
      <dgm:t>
        <a:bodyPr/>
        <a:lstStyle/>
        <a:p>
          <a:endParaRPr lang="en-IN"/>
        </a:p>
      </dgm:t>
    </dgm:pt>
    <dgm:pt modelId="{C32CB540-790E-4272-9B80-C6181B15DC27}">
      <dgm:prSet phldrT="[Text]" custT="1"/>
      <dgm:spPr>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dgm:spPr>
      <dgm:t>
        <a:bodyPr/>
        <a:lstStyle/>
        <a:p>
          <a:r>
            <a:rPr lang="en-US" sz="2800" b="1" dirty="0">
              <a:highlight>
                <a:srgbClr val="808080"/>
              </a:highlight>
              <a:latin typeface="Garamond" panose="02020404030301010803" pitchFamily="18" charset="0"/>
            </a:rPr>
            <a:t>2.</a:t>
          </a:r>
        </a:p>
        <a:p>
          <a:r>
            <a:rPr lang="en-US" sz="2700" b="1" dirty="0">
              <a:highlight>
                <a:srgbClr val="808080"/>
              </a:highlight>
              <a:latin typeface="Garamond" panose="02020404030301010803" pitchFamily="18" charset="0"/>
            </a:rPr>
            <a:t>Planning</a:t>
          </a:r>
          <a:endParaRPr lang="en-IN" sz="2700" b="1" dirty="0">
            <a:highlight>
              <a:srgbClr val="808080"/>
            </a:highlight>
            <a:latin typeface="Garamond" panose="02020404030301010803" pitchFamily="18" charset="0"/>
          </a:endParaRPr>
        </a:p>
      </dgm:t>
    </dgm:pt>
    <dgm:pt modelId="{8952D227-F64E-41C0-8CB3-575F77F0B907}" type="parTrans" cxnId="{6A6DE021-DB02-479C-B142-CF292C798080}">
      <dgm:prSet/>
      <dgm:spPr/>
      <dgm:t>
        <a:bodyPr/>
        <a:lstStyle/>
        <a:p>
          <a:endParaRPr lang="en-IN"/>
        </a:p>
      </dgm:t>
    </dgm:pt>
    <dgm:pt modelId="{3806B7B3-9FE7-4FB7-81E9-D3C4B0531149}" type="sibTrans" cxnId="{6A6DE021-DB02-479C-B142-CF292C798080}">
      <dgm:prSet/>
      <dgm:spPr>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dgm:spPr>
      <dgm:t>
        <a:bodyPr/>
        <a:lstStyle/>
        <a:p>
          <a:endParaRPr lang="en-IN"/>
        </a:p>
      </dgm:t>
    </dgm:pt>
    <dgm:pt modelId="{0F3D0DCF-C140-4A0B-948A-9AC99FD8C9D0}">
      <dgm:prSet phldrT="[Text]" custT="1"/>
      <dgm:spPr>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dgm:spPr>
      <dgm:t>
        <a:bodyPr/>
        <a:lstStyle/>
        <a:p>
          <a:r>
            <a:rPr lang="en-US" sz="2800" b="1" dirty="0">
              <a:highlight>
                <a:srgbClr val="808080"/>
              </a:highlight>
            </a:rPr>
            <a:t>3.</a:t>
          </a:r>
        </a:p>
        <a:p>
          <a:r>
            <a:rPr lang="en-US" sz="2700" b="1" dirty="0">
              <a:highlight>
                <a:srgbClr val="808080"/>
              </a:highlight>
              <a:latin typeface="Garamond" panose="02020404030301010803" pitchFamily="18" charset="0"/>
            </a:rPr>
            <a:t>Design</a:t>
          </a:r>
          <a:endParaRPr lang="en-IN" sz="2700" b="1" dirty="0">
            <a:highlight>
              <a:srgbClr val="808080"/>
            </a:highlight>
            <a:latin typeface="Garamond" panose="02020404030301010803" pitchFamily="18" charset="0"/>
          </a:endParaRPr>
        </a:p>
      </dgm:t>
    </dgm:pt>
    <dgm:pt modelId="{4099C40D-7614-43CE-9F95-D27EF4D3A6FA}" type="parTrans" cxnId="{B9A23327-6AD2-47E3-8976-C1CBD7BAF193}">
      <dgm:prSet/>
      <dgm:spPr/>
      <dgm:t>
        <a:bodyPr/>
        <a:lstStyle/>
        <a:p>
          <a:endParaRPr lang="en-IN"/>
        </a:p>
      </dgm:t>
    </dgm:pt>
    <dgm:pt modelId="{00259592-2BD5-48AD-BB65-B893ADCC72FB}" type="sibTrans" cxnId="{B9A23327-6AD2-47E3-8976-C1CBD7BAF193}">
      <dgm:prSet/>
      <dgm:spPr>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dgm:spPr>
      <dgm:t>
        <a:bodyPr/>
        <a:lstStyle/>
        <a:p>
          <a:endParaRPr lang="en-IN"/>
        </a:p>
      </dgm:t>
    </dgm:pt>
    <dgm:pt modelId="{D434ADE6-41AC-4679-900A-FADC7532C5F9}">
      <dgm:prSet phldrT="[Text]"/>
      <dgm:spPr>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dgm:spPr>
      <dgm:t>
        <a:bodyPr/>
        <a:lstStyle/>
        <a:p>
          <a:r>
            <a:rPr lang="en-US" dirty="0">
              <a:highlight>
                <a:srgbClr val="808080"/>
              </a:highlight>
            </a:rPr>
            <a:t>4. </a:t>
          </a:r>
        </a:p>
        <a:p>
          <a:r>
            <a:rPr lang="en-US" dirty="0">
              <a:highlight>
                <a:srgbClr val="808080"/>
              </a:highlight>
            </a:rPr>
            <a:t>Construction</a:t>
          </a:r>
          <a:endParaRPr lang="en-IN" dirty="0">
            <a:highlight>
              <a:srgbClr val="808080"/>
            </a:highlight>
          </a:endParaRPr>
        </a:p>
      </dgm:t>
    </dgm:pt>
    <dgm:pt modelId="{6AE25C3C-FA88-4C27-827A-FE399EF2C49A}" type="parTrans" cxnId="{B8DD067B-D319-44A4-9A58-5535F387C8D9}">
      <dgm:prSet/>
      <dgm:spPr/>
      <dgm:t>
        <a:bodyPr/>
        <a:lstStyle/>
        <a:p>
          <a:endParaRPr lang="en-IN"/>
        </a:p>
      </dgm:t>
    </dgm:pt>
    <dgm:pt modelId="{93A6DA99-023D-48F4-AA7E-2134D5F345A7}" type="sibTrans" cxnId="{B8DD067B-D319-44A4-9A58-5535F387C8D9}">
      <dgm:prSet/>
      <dgm:spPr>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dgm:spPr>
      <dgm:t>
        <a:bodyPr/>
        <a:lstStyle/>
        <a:p>
          <a:endParaRPr lang="en-IN"/>
        </a:p>
      </dgm:t>
    </dgm:pt>
    <dgm:pt modelId="{6CAB59D1-30E9-4A10-9DCE-73D0BE77AE6C}">
      <dgm:prSet phldrT="[Text]" custT="1"/>
      <dgm:spPr>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dgm:spPr>
      <dgm:t>
        <a:bodyPr/>
        <a:lstStyle/>
        <a:p>
          <a:r>
            <a:rPr lang="en-US" sz="2800" b="1" dirty="0">
              <a:highlight>
                <a:srgbClr val="808080"/>
              </a:highlight>
              <a:latin typeface="Garamond" panose="02020404030301010803" pitchFamily="18" charset="0"/>
            </a:rPr>
            <a:t>5.</a:t>
          </a:r>
        </a:p>
        <a:p>
          <a:r>
            <a:rPr lang="en-US" sz="2700" b="1" dirty="0">
              <a:highlight>
                <a:srgbClr val="808080"/>
              </a:highlight>
              <a:latin typeface="Garamond" panose="02020404030301010803" pitchFamily="18" charset="0"/>
            </a:rPr>
            <a:t>Deployment</a:t>
          </a:r>
          <a:endParaRPr lang="en-IN" sz="2700" b="1" dirty="0">
            <a:highlight>
              <a:srgbClr val="808080"/>
            </a:highlight>
            <a:latin typeface="Garamond" panose="02020404030301010803" pitchFamily="18" charset="0"/>
          </a:endParaRPr>
        </a:p>
      </dgm:t>
    </dgm:pt>
    <dgm:pt modelId="{C18AB87A-26A5-4293-8697-1BB6B5B65FBA}" type="parTrans" cxnId="{CB43726B-1385-4E22-8C5A-5ACCBCDC738F}">
      <dgm:prSet/>
      <dgm:spPr/>
      <dgm:t>
        <a:bodyPr/>
        <a:lstStyle/>
        <a:p>
          <a:endParaRPr lang="en-IN"/>
        </a:p>
      </dgm:t>
    </dgm:pt>
    <dgm:pt modelId="{75827028-D73F-445A-BAAC-03E5B257FA7B}" type="sibTrans" cxnId="{CB43726B-1385-4E22-8C5A-5ACCBCDC738F}">
      <dgm:prSet/>
      <dgm:spPr/>
      <dgm:t>
        <a:bodyPr/>
        <a:lstStyle/>
        <a:p>
          <a:endParaRPr lang="en-IN"/>
        </a:p>
      </dgm:t>
    </dgm:pt>
    <dgm:pt modelId="{2C204542-325D-454B-BA41-C89D2DED2EF1}" type="pres">
      <dgm:prSet presAssocID="{0AFD935F-8BA2-42C1-AA86-8310B9D4FFBC}" presName="diagram" presStyleCnt="0">
        <dgm:presLayoutVars>
          <dgm:dir/>
          <dgm:resizeHandles val="exact"/>
        </dgm:presLayoutVars>
      </dgm:prSet>
      <dgm:spPr/>
    </dgm:pt>
    <dgm:pt modelId="{4331C372-6E5B-4FD7-B90A-FA03FCC5FF46}" type="pres">
      <dgm:prSet presAssocID="{DA54AF7B-CB55-4D7A-91B8-AC4D8E24D834}" presName="node" presStyleLbl="node1" presStyleIdx="0" presStyleCnt="5">
        <dgm:presLayoutVars>
          <dgm:bulletEnabled val="1"/>
        </dgm:presLayoutVars>
      </dgm:prSet>
      <dgm:spPr/>
    </dgm:pt>
    <dgm:pt modelId="{4EFD1078-A067-4EEE-BB88-331ECBBE95BE}" type="pres">
      <dgm:prSet presAssocID="{B8531410-1BD5-4555-A6A0-F93F7000F59C}" presName="sibTrans" presStyleLbl="sibTrans2D1" presStyleIdx="0" presStyleCnt="4"/>
      <dgm:spPr/>
    </dgm:pt>
    <dgm:pt modelId="{245BC265-CEEB-4C37-8C89-54ADEA6CFA7E}" type="pres">
      <dgm:prSet presAssocID="{B8531410-1BD5-4555-A6A0-F93F7000F59C}" presName="connectorText" presStyleLbl="sibTrans2D1" presStyleIdx="0" presStyleCnt="4"/>
      <dgm:spPr/>
    </dgm:pt>
    <dgm:pt modelId="{9A71B4F2-8EE1-446E-BE97-B6BE5C1B8BE4}" type="pres">
      <dgm:prSet presAssocID="{C32CB540-790E-4272-9B80-C6181B15DC27}" presName="node" presStyleLbl="node1" presStyleIdx="1" presStyleCnt="5">
        <dgm:presLayoutVars>
          <dgm:bulletEnabled val="1"/>
        </dgm:presLayoutVars>
      </dgm:prSet>
      <dgm:spPr/>
    </dgm:pt>
    <dgm:pt modelId="{6D2F473C-4E39-4270-9DE5-6951EC2EABC9}" type="pres">
      <dgm:prSet presAssocID="{3806B7B3-9FE7-4FB7-81E9-D3C4B0531149}" presName="sibTrans" presStyleLbl="sibTrans2D1" presStyleIdx="1" presStyleCnt="4"/>
      <dgm:spPr/>
    </dgm:pt>
    <dgm:pt modelId="{83326FBA-7C18-4937-B073-C39CEA798D93}" type="pres">
      <dgm:prSet presAssocID="{3806B7B3-9FE7-4FB7-81E9-D3C4B0531149}" presName="connectorText" presStyleLbl="sibTrans2D1" presStyleIdx="1" presStyleCnt="4"/>
      <dgm:spPr/>
    </dgm:pt>
    <dgm:pt modelId="{8C0FE2FC-71F2-44FB-8478-4754C49AECF9}" type="pres">
      <dgm:prSet presAssocID="{0F3D0DCF-C140-4A0B-948A-9AC99FD8C9D0}" presName="node" presStyleLbl="node1" presStyleIdx="2" presStyleCnt="5">
        <dgm:presLayoutVars>
          <dgm:bulletEnabled val="1"/>
        </dgm:presLayoutVars>
      </dgm:prSet>
      <dgm:spPr/>
    </dgm:pt>
    <dgm:pt modelId="{60814BB6-0B50-488B-937A-42BA3D0B72D1}" type="pres">
      <dgm:prSet presAssocID="{00259592-2BD5-48AD-BB65-B893ADCC72FB}" presName="sibTrans" presStyleLbl="sibTrans2D1" presStyleIdx="2" presStyleCnt="4"/>
      <dgm:spPr/>
    </dgm:pt>
    <dgm:pt modelId="{677D99D3-B011-42C4-807F-B54804982B82}" type="pres">
      <dgm:prSet presAssocID="{00259592-2BD5-48AD-BB65-B893ADCC72FB}" presName="connectorText" presStyleLbl="sibTrans2D1" presStyleIdx="2" presStyleCnt="4"/>
      <dgm:spPr/>
    </dgm:pt>
    <dgm:pt modelId="{BFC6A539-D1BF-4035-AB8A-FC5838931D67}" type="pres">
      <dgm:prSet presAssocID="{D434ADE6-41AC-4679-900A-FADC7532C5F9}" presName="node" presStyleLbl="node1" presStyleIdx="3" presStyleCnt="5">
        <dgm:presLayoutVars>
          <dgm:bulletEnabled val="1"/>
        </dgm:presLayoutVars>
      </dgm:prSet>
      <dgm:spPr/>
    </dgm:pt>
    <dgm:pt modelId="{F3D301FA-1714-4B84-9CE3-52EA470309F3}" type="pres">
      <dgm:prSet presAssocID="{93A6DA99-023D-48F4-AA7E-2134D5F345A7}" presName="sibTrans" presStyleLbl="sibTrans2D1" presStyleIdx="3" presStyleCnt="4"/>
      <dgm:spPr/>
    </dgm:pt>
    <dgm:pt modelId="{F8420B8D-81F4-4771-9E57-C4F4A9836B56}" type="pres">
      <dgm:prSet presAssocID="{93A6DA99-023D-48F4-AA7E-2134D5F345A7}" presName="connectorText" presStyleLbl="sibTrans2D1" presStyleIdx="3" presStyleCnt="4"/>
      <dgm:spPr/>
    </dgm:pt>
    <dgm:pt modelId="{3E675E53-A1F5-4711-9BDC-D16AED3F3C27}" type="pres">
      <dgm:prSet presAssocID="{6CAB59D1-30E9-4A10-9DCE-73D0BE77AE6C}" presName="node" presStyleLbl="node1" presStyleIdx="4" presStyleCnt="5">
        <dgm:presLayoutVars>
          <dgm:bulletEnabled val="1"/>
        </dgm:presLayoutVars>
      </dgm:prSet>
      <dgm:spPr/>
    </dgm:pt>
  </dgm:ptLst>
  <dgm:cxnLst>
    <dgm:cxn modelId="{3275F401-8AD3-4398-ACA5-1E612670CBAE}" type="presOf" srcId="{93A6DA99-023D-48F4-AA7E-2134D5F345A7}" destId="{F8420B8D-81F4-4771-9E57-C4F4A9836B56}" srcOrd="1" destOrd="0" presId="urn:microsoft.com/office/officeart/2005/8/layout/process5"/>
    <dgm:cxn modelId="{F09AA402-D161-4239-BD6C-E617E80E0A3B}" type="presOf" srcId="{93A6DA99-023D-48F4-AA7E-2134D5F345A7}" destId="{F3D301FA-1714-4B84-9CE3-52EA470309F3}" srcOrd="0" destOrd="0" presId="urn:microsoft.com/office/officeart/2005/8/layout/process5"/>
    <dgm:cxn modelId="{DA374008-CC7F-49EC-B69D-0396DF4F232F}" srcId="{0AFD935F-8BA2-42C1-AA86-8310B9D4FFBC}" destId="{DA54AF7B-CB55-4D7A-91B8-AC4D8E24D834}" srcOrd="0" destOrd="0" parTransId="{A52E32FB-2202-49D7-8B49-B69E62037527}" sibTransId="{B8531410-1BD5-4555-A6A0-F93F7000F59C}"/>
    <dgm:cxn modelId="{D2385009-8140-4DC2-8C77-15DE8D526DA7}" type="presOf" srcId="{B8531410-1BD5-4555-A6A0-F93F7000F59C}" destId="{4EFD1078-A067-4EEE-BB88-331ECBBE95BE}" srcOrd="0" destOrd="0" presId="urn:microsoft.com/office/officeart/2005/8/layout/process5"/>
    <dgm:cxn modelId="{9A0DD113-624E-46E1-87C8-245045EC6FA6}" type="presOf" srcId="{00259592-2BD5-48AD-BB65-B893ADCC72FB}" destId="{60814BB6-0B50-488B-937A-42BA3D0B72D1}" srcOrd="0" destOrd="0" presId="urn:microsoft.com/office/officeart/2005/8/layout/process5"/>
    <dgm:cxn modelId="{6A6DE021-DB02-479C-B142-CF292C798080}" srcId="{0AFD935F-8BA2-42C1-AA86-8310B9D4FFBC}" destId="{C32CB540-790E-4272-9B80-C6181B15DC27}" srcOrd="1" destOrd="0" parTransId="{8952D227-F64E-41C0-8CB3-575F77F0B907}" sibTransId="{3806B7B3-9FE7-4FB7-81E9-D3C4B0531149}"/>
    <dgm:cxn modelId="{B9A23327-6AD2-47E3-8976-C1CBD7BAF193}" srcId="{0AFD935F-8BA2-42C1-AA86-8310B9D4FFBC}" destId="{0F3D0DCF-C140-4A0B-948A-9AC99FD8C9D0}" srcOrd="2" destOrd="0" parTransId="{4099C40D-7614-43CE-9F95-D27EF4D3A6FA}" sibTransId="{00259592-2BD5-48AD-BB65-B893ADCC72FB}"/>
    <dgm:cxn modelId="{440AA528-989A-4C6E-B625-10C32647DFFB}" type="presOf" srcId="{00259592-2BD5-48AD-BB65-B893ADCC72FB}" destId="{677D99D3-B011-42C4-807F-B54804982B82}" srcOrd="1" destOrd="0" presId="urn:microsoft.com/office/officeart/2005/8/layout/process5"/>
    <dgm:cxn modelId="{CA21882E-23E0-4F0B-AEC1-6B32BB506D62}" type="presOf" srcId="{DA54AF7B-CB55-4D7A-91B8-AC4D8E24D834}" destId="{4331C372-6E5B-4FD7-B90A-FA03FCC5FF46}" srcOrd="0" destOrd="0" presId="urn:microsoft.com/office/officeart/2005/8/layout/process5"/>
    <dgm:cxn modelId="{785AD231-BE38-411E-B7CB-5817B554E91B}" type="presOf" srcId="{6CAB59D1-30E9-4A10-9DCE-73D0BE77AE6C}" destId="{3E675E53-A1F5-4711-9BDC-D16AED3F3C27}" srcOrd="0" destOrd="0" presId="urn:microsoft.com/office/officeart/2005/8/layout/process5"/>
    <dgm:cxn modelId="{C8453733-49FC-43C0-9D03-DC9CA6A7E1A6}" type="presOf" srcId="{D434ADE6-41AC-4679-900A-FADC7532C5F9}" destId="{BFC6A539-D1BF-4035-AB8A-FC5838931D67}" srcOrd="0" destOrd="0" presId="urn:microsoft.com/office/officeart/2005/8/layout/process5"/>
    <dgm:cxn modelId="{45F3893C-6693-446B-A4CF-05ED5EBCC837}" type="presOf" srcId="{B8531410-1BD5-4555-A6A0-F93F7000F59C}" destId="{245BC265-CEEB-4C37-8C89-54ADEA6CFA7E}" srcOrd="1" destOrd="0" presId="urn:microsoft.com/office/officeart/2005/8/layout/process5"/>
    <dgm:cxn modelId="{9478F23F-4353-432E-97AE-7027942E8C69}" type="presOf" srcId="{0AFD935F-8BA2-42C1-AA86-8310B9D4FFBC}" destId="{2C204542-325D-454B-BA41-C89D2DED2EF1}" srcOrd="0" destOrd="0" presId="urn:microsoft.com/office/officeart/2005/8/layout/process5"/>
    <dgm:cxn modelId="{3800855F-2FFF-4AFE-9795-5745D463CD25}" type="presOf" srcId="{C32CB540-790E-4272-9B80-C6181B15DC27}" destId="{9A71B4F2-8EE1-446E-BE97-B6BE5C1B8BE4}" srcOrd="0" destOrd="0" presId="urn:microsoft.com/office/officeart/2005/8/layout/process5"/>
    <dgm:cxn modelId="{CB43726B-1385-4E22-8C5A-5ACCBCDC738F}" srcId="{0AFD935F-8BA2-42C1-AA86-8310B9D4FFBC}" destId="{6CAB59D1-30E9-4A10-9DCE-73D0BE77AE6C}" srcOrd="4" destOrd="0" parTransId="{C18AB87A-26A5-4293-8697-1BB6B5B65FBA}" sibTransId="{75827028-D73F-445A-BAAC-03E5B257FA7B}"/>
    <dgm:cxn modelId="{B8DD067B-D319-44A4-9A58-5535F387C8D9}" srcId="{0AFD935F-8BA2-42C1-AA86-8310B9D4FFBC}" destId="{D434ADE6-41AC-4679-900A-FADC7532C5F9}" srcOrd="3" destOrd="0" parTransId="{6AE25C3C-FA88-4C27-827A-FE399EF2C49A}" sibTransId="{93A6DA99-023D-48F4-AA7E-2134D5F345A7}"/>
    <dgm:cxn modelId="{A781B6B6-44D8-4B30-BE9A-C0C2B1849D7E}" type="presOf" srcId="{3806B7B3-9FE7-4FB7-81E9-D3C4B0531149}" destId="{6D2F473C-4E39-4270-9DE5-6951EC2EABC9}" srcOrd="0" destOrd="0" presId="urn:microsoft.com/office/officeart/2005/8/layout/process5"/>
    <dgm:cxn modelId="{A7C6DBEA-F3B8-44CA-BE7E-BA4D840FA8E1}" type="presOf" srcId="{0F3D0DCF-C140-4A0B-948A-9AC99FD8C9D0}" destId="{8C0FE2FC-71F2-44FB-8478-4754C49AECF9}" srcOrd="0" destOrd="0" presId="urn:microsoft.com/office/officeart/2005/8/layout/process5"/>
    <dgm:cxn modelId="{B56F57F6-B681-491E-B3A9-5CECD0BD4189}" type="presOf" srcId="{3806B7B3-9FE7-4FB7-81E9-D3C4B0531149}" destId="{83326FBA-7C18-4937-B073-C39CEA798D93}" srcOrd="1" destOrd="0" presId="urn:microsoft.com/office/officeart/2005/8/layout/process5"/>
    <dgm:cxn modelId="{212C025C-E95F-4131-B5BA-2421E55264EB}" type="presParOf" srcId="{2C204542-325D-454B-BA41-C89D2DED2EF1}" destId="{4331C372-6E5B-4FD7-B90A-FA03FCC5FF46}" srcOrd="0" destOrd="0" presId="urn:microsoft.com/office/officeart/2005/8/layout/process5"/>
    <dgm:cxn modelId="{EE061453-3821-409E-9433-2384FC9026DA}" type="presParOf" srcId="{2C204542-325D-454B-BA41-C89D2DED2EF1}" destId="{4EFD1078-A067-4EEE-BB88-331ECBBE95BE}" srcOrd="1" destOrd="0" presId="urn:microsoft.com/office/officeart/2005/8/layout/process5"/>
    <dgm:cxn modelId="{8E03C88D-992B-4090-BA5D-9105541C22D2}" type="presParOf" srcId="{4EFD1078-A067-4EEE-BB88-331ECBBE95BE}" destId="{245BC265-CEEB-4C37-8C89-54ADEA6CFA7E}" srcOrd="0" destOrd="0" presId="urn:microsoft.com/office/officeart/2005/8/layout/process5"/>
    <dgm:cxn modelId="{DA2DCCE9-642A-4517-BD71-BB149683BEC5}" type="presParOf" srcId="{2C204542-325D-454B-BA41-C89D2DED2EF1}" destId="{9A71B4F2-8EE1-446E-BE97-B6BE5C1B8BE4}" srcOrd="2" destOrd="0" presId="urn:microsoft.com/office/officeart/2005/8/layout/process5"/>
    <dgm:cxn modelId="{A20199F9-AE06-4772-8F73-DFC2E63179DD}" type="presParOf" srcId="{2C204542-325D-454B-BA41-C89D2DED2EF1}" destId="{6D2F473C-4E39-4270-9DE5-6951EC2EABC9}" srcOrd="3" destOrd="0" presId="urn:microsoft.com/office/officeart/2005/8/layout/process5"/>
    <dgm:cxn modelId="{2BFEF4D8-2D4E-4721-B4BA-59D18B098068}" type="presParOf" srcId="{6D2F473C-4E39-4270-9DE5-6951EC2EABC9}" destId="{83326FBA-7C18-4937-B073-C39CEA798D93}" srcOrd="0" destOrd="0" presId="urn:microsoft.com/office/officeart/2005/8/layout/process5"/>
    <dgm:cxn modelId="{CB85DC4B-ACD3-4C5B-AE1B-F4292C97A19C}" type="presParOf" srcId="{2C204542-325D-454B-BA41-C89D2DED2EF1}" destId="{8C0FE2FC-71F2-44FB-8478-4754C49AECF9}" srcOrd="4" destOrd="0" presId="urn:microsoft.com/office/officeart/2005/8/layout/process5"/>
    <dgm:cxn modelId="{8EA390ED-5015-44C5-A00B-4A000B5745F2}" type="presParOf" srcId="{2C204542-325D-454B-BA41-C89D2DED2EF1}" destId="{60814BB6-0B50-488B-937A-42BA3D0B72D1}" srcOrd="5" destOrd="0" presId="urn:microsoft.com/office/officeart/2005/8/layout/process5"/>
    <dgm:cxn modelId="{5869E9A4-D3C9-4B8D-BFEE-D22571BF5E9F}" type="presParOf" srcId="{60814BB6-0B50-488B-937A-42BA3D0B72D1}" destId="{677D99D3-B011-42C4-807F-B54804982B82}" srcOrd="0" destOrd="0" presId="urn:microsoft.com/office/officeart/2005/8/layout/process5"/>
    <dgm:cxn modelId="{B985D0D2-C716-47CC-87A5-D1A958E26994}" type="presParOf" srcId="{2C204542-325D-454B-BA41-C89D2DED2EF1}" destId="{BFC6A539-D1BF-4035-AB8A-FC5838931D67}" srcOrd="6" destOrd="0" presId="urn:microsoft.com/office/officeart/2005/8/layout/process5"/>
    <dgm:cxn modelId="{CCFD4B51-519F-4290-89F7-93146C2C71AE}" type="presParOf" srcId="{2C204542-325D-454B-BA41-C89D2DED2EF1}" destId="{F3D301FA-1714-4B84-9CE3-52EA470309F3}" srcOrd="7" destOrd="0" presId="urn:microsoft.com/office/officeart/2005/8/layout/process5"/>
    <dgm:cxn modelId="{6C74B761-0E8E-46FC-9593-F294BDD6BC80}" type="presParOf" srcId="{F3D301FA-1714-4B84-9CE3-52EA470309F3}" destId="{F8420B8D-81F4-4771-9E57-C4F4A9836B56}" srcOrd="0" destOrd="0" presId="urn:microsoft.com/office/officeart/2005/8/layout/process5"/>
    <dgm:cxn modelId="{EEFD5AC8-BA41-48B1-8D24-BCACD8F83C31}" type="presParOf" srcId="{2C204542-325D-454B-BA41-C89D2DED2EF1}" destId="{3E675E53-A1F5-4711-9BDC-D16AED3F3C27}" srcOrd="8"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31C372-6E5B-4FD7-B90A-FA03FCC5FF46}">
      <dsp:nvSpPr>
        <dsp:cNvPr id="0" name=""/>
        <dsp:cNvSpPr/>
      </dsp:nvSpPr>
      <dsp:spPr>
        <a:xfrm>
          <a:off x="7143" y="1001183"/>
          <a:ext cx="2135187" cy="1281112"/>
        </a:xfrm>
        <a:prstGeom prst="roundRect">
          <a:avLst>
            <a:gd name="adj" fmla="val 1000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1" u="none" kern="1200" dirty="0">
              <a:effectLst>
                <a:outerShdw blurRad="38100" dist="38100" dir="2700000" algn="tl">
                  <a:srgbClr val="000000">
                    <a:alpha val="43137"/>
                  </a:srgbClr>
                </a:outerShdw>
              </a:effectLst>
              <a:highlight>
                <a:srgbClr val="808080"/>
              </a:highlight>
              <a:latin typeface="Garamond" panose="02020404030301010803" pitchFamily="18" charset="0"/>
            </a:rPr>
            <a:t>1.</a:t>
          </a:r>
        </a:p>
        <a:p>
          <a:pPr marL="0" lvl="0" indent="0" algn="ctr" defTabSz="1244600">
            <a:lnSpc>
              <a:spcPct val="90000"/>
            </a:lnSpc>
            <a:spcBef>
              <a:spcPct val="0"/>
            </a:spcBef>
            <a:spcAft>
              <a:spcPct val="35000"/>
            </a:spcAft>
            <a:buNone/>
          </a:pPr>
          <a:r>
            <a:rPr lang="en-US" sz="2400" b="1" u="none" kern="1200" dirty="0">
              <a:effectLst>
                <a:outerShdw blurRad="38100" dist="38100" dir="2700000" algn="tl">
                  <a:srgbClr val="000000">
                    <a:alpha val="43137"/>
                  </a:srgbClr>
                </a:outerShdw>
              </a:effectLst>
              <a:highlight>
                <a:srgbClr val="808080"/>
              </a:highlight>
              <a:latin typeface="Garamond" panose="02020404030301010803" pitchFamily="18" charset="0"/>
            </a:rPr>
            <a:t> </a:t>
          </a:r>
          <a:r>
            <a:rPr lang="en-US" sz="2000" b="1" u="none" kern="1200" dirty="0">
              <a:effectLst>
                <a:outerShdw blurRad="38100" dist="38100" dir="2700000" algn="tl">
                  <a:srgbClr val="000000">
                    <a:alpha val="43137"/>
                  </a:srgbClr>
                </a:outerShdw>
              </a:effectLst>
              <a:highlight>
                <a:srgbClr val="808080"/>
              </a:highlight>
              <a:latin typeface="Garamond" panose="02020404030301010803" pitchFamily="18" charset="0"/>
            </a:rPr>
            <a:t>Communication</a:t>
          </a:r>
          <a:endParaRPr lang="en-IN" sz="2000" b="1" u="none" kern="1200" dirty="0">
            <a:effectLst>
              <a:outerShdw blurRad="38100" dist="38100" dir="2700000" algn="tl">
                <a:srgbClr val="000000">
                  <a:alpha val="43137"/>
                </a:srgbClr>
              </a:outerShdw>
            </a:effectLst>
            <a:highlight>
              <a:srgbClr val="808080"/>
            </a:highlight>
            <a:latin typeface="Garamond" panose="02020404030301010803" pitchFamily="18" charset="0"/>
          </a:endParaRPr>
        </a:p>
      </dsp:txBody>
      <dsp:txXfrm>
        <a:off x="44665" y="1038705"/>
        <a:ext cx="2060143" cy="1206068"/>
      </dsp:txXfrm>
    </dsp:sp>
    <dsp:sp modelId="{4EFD1078-A067-4EEE-BB88-331ECBBE95BE}">
      <dsp:nvSpPr>
        <dsp:cNvPr id="0" name=""/>
        <dsp:cNvSpPr/>
      </dsp:nvSpPr>
      <dsp:spPr>
        <a:xfrm>
          <a:off x="2330227" y="1376976"/>
          <a:ext cx="452659" cy="529526"/>
        </a:xfrm>
        <a:prstGeom prst="rightArrow">
          <a:avLst>
            <a:gd name="adj1" fmla="val 60000"/>
            <a:gd name="adj2" fmla="val 5000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IN" sz="2100" kern="1200"/>
        </a:p>
      </dsp:txBody>
      <dsp:txXfrm>
        <a:off x="2330227" y="1482881"/>
        <a:ext cx="316861" cy="317716"/>
      </dsp:txXfrm>
    </dsp:sp>
    <dsp:sp modelId="{9A71B4F2-8EE1-446E-BE97-B6BE5C1B8BE4}">
      <dsp:nvSpPr>
        <dsp:cNvPr id="0" name=""/>
        <dsp:cNvSpPr/>
      </dsp:nvSpPr>
      <dsp:spPr>
        <a:xfrm>
          <a:off x="2996406" y="1001183"/>
          <a:ext cx="2135187" cy="1281112"/>
        </a:xfrm>
        <a:prstGeom prst="roundRect">
          <a:avLst>
            <a:gd name="adj" fmla="val 1000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a:highlight>
                <a:srgbClr val="808080"/>
              </a:highlight>
              <a:latin typeface="Garamond" panose="02020404030301010803" pitchFamily="18" charset="0"/>
            </a:rPr>
            <a:t>2.</a:t>
          </a:r>
        </a:p>
        <a:p>
          <a:pPr marL="0" lvl="0" indent="0" algn="ctr" defTabSz="1244600">
            <a:lnSpc>
              <a:spcPct val="90000"/>
            </a:lnSpc>
            <a:spcBef>
              <a:spcPct val="0"/>
            </a:spcBef>
            <a:spcAft>
              <a:spcPct val="35000"/>
            </a:spcAft>
            <a:buNone/>
          </a:pPr>
          <a:r>
            <a:rPr lang="en-US" sz="2700" b="1" kern="1200" dirty="0">
              <a:highlight>
                <a:srgbClr val="808080"/>
              </a:highlight>
              <a:latin typeface="Garamond" panose="02020404030301010803" pitchFamily="18" charset="0"/>
            </a:rPr>
            <a:t>Planning</a:t>
          </a:r>
          <a:endParaRPr lang="en-IN" sz="2700" b="1" kern="1200" dirty="0">
            <a:highlight>
              <a:srgbClr val="808080"/>
            </a:highlight>
            <a:latin typeface="Garamond" panose="02020404030301010803" pitchFamily="18" charset="0"/>
          </a:endParaRPr>
        </a:p>
      </dsp:txBody>
      <dsp:txXfrm>
        <a:off x="3033928" y="1038705"/>
        <a:ext cx="2060143" cy="1206068"/>
      </dsp:txXfrm>
    </dsp:sp>
    <dsp:sp modelId="{6D2F473C-4E39-4270-9DE5-6951EC2EABC9}">
      <dsp:nvSpPr>
        <dsp:cNvPr id="0" name=""/>
        <dsp:cNvSpPr/>
      </dsp:nvSpPr>
      <dsp:spPr>
        <a:xfrm>
          <a:off x="5319490" y="1376976"/>
          <a:ext cx="452659" cy="529526"/>
        </a:xfrm>
        <a:prstGeom prst="rightArrow">
          <a:avLst>
            <a:gd name="adj1" fmla="val 60000"/>
            <a:gd name="adj2" fmla="val 5000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IN" sz="2100" kern="1200"/>
        </a:p>
      </dsp:txBody>
      <dsp:txXfrm>
        <a:off x="5319490" y="1482881"/>
        <a:ext cx="316861" cy="317716"/>
      </dsp:txXfrm>
    </dsp:sp>
    <dsp:sp modelId="{8C0FE2FC-71F2-44FB-8478-4754C49AECF9}">
      <dsp:nvSpPr>
        <dsp:cNvPr id="0" name=""/>
        <dsp:cNvSpPr/>
      </dsp:nvSpPr>
      <dsp:spPr>
        <a:xfrm>
          <a:off x="5985668" y="1001183"/>
          <a:ext cx="2135187" cy="1281112"/>
        </a:xfrm>
        <a:prstGeom prst="roundRect">
          <a:avLst>
            <a:gd name="adj" fmla="val 1000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a:highlight>
                <a:srgbClr val="808080"/>
              </a:highlight>
            </a:rPr>
            <a:t>3.</a:t>
          </a:r>
        </a:p>
        <a:p>
          <a:pPr marL="0" lvl="0" indent="0" algn="ctr" defTabSz="1244600">
            <a:lnSpc>
              <a:spcPct val="90000"/>
            </a:lnSpc>
            <a:spcBef>
              <a:spcPct val="0"/>
            </a:spcBef>
            <a:spcAft>
              <a:spcPct val="35000"/>
            </a:spcAft>
            <a:buNone/>
          </a:pPr>
          <a:r>
            <a:rPr lang="en-US" sz="2700" b="1" kern="1200" dirty="0">
              <a:highlight>
                <a:srgbClr val="808080"/>
              </a:highlight>
              <a:latin typeface="Garamond" panose="02020404030301010803" pitchFamily="18" charset="0"/>
            </a:rPr>
            <a:t>Design</a:t>
          </a:r>
          <a:endParaRPr lang="en-IN" sz="2700" b="1" kern="1200" dirty="0">
            <a:highlight>
              <a:srgbClr val="808080"/>
            </a:highlight>
            <a:latin typeface="Garamond" panose="02020404030301010803" pitchFamily="18" charset="0"/>
          </a:endParaRPr>
        </a:p>
      </dsp:txBody>
      <dsp:txXfrm>
        <a:off x="6023190" y="1038705"/>
        <a:ext cx="2060143" cy="1206068"/>
      </dsp:txXfrm>
    </dsp:sp>
    <dsp:sp modelId="{60814BB6-0B50-488B-937A-42BA3D0B72D1}">
      <dsp:nvSpPr>
        <dsp:cNvPr id="0" name=""/>
        <dsp:cNvSpPr/>
      </dsp:nvSpPr>
      <dsp:spPr>
        <a:xfrm rot="5400000">
          <a:off x="6826932" y="2431759"/>
          <a:ext cx="452659" cy="529526"/>
        </a:xfrm>
        <a:prstGeom prst="rightArrow">
          <a:avLst>
            <a:gd name="adj1" fmla="val 60000"/>
            <a:gd name="adj2" fmla="val 5000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IN" sz="2100" kern="1200"/>
        </a:p>
      </dsp:txBody>
      <dsp:txXfrm rot="-5400000">
        <a:off x="6894404" y="2470192"/>
        <a:ext cx="317716" cy="316861"/>
      </dsp:txXfrm>
    </dsp:sp>
    <dsp:sp modelId="{BFC6A539-D1BF-4035-AB8A-FC5838931D67}">
      <dsp:nvSpPr>
        <dsp:cNvPr id="0" name=""/>
        <dsp:cNvSpPr/>
      </dsp:nvSpPr>
      <dsp:spPr>
        <a:xfrm>
          <a:off x="5985668" y="3136371"/>
          <a:ext cx="2135187" cy="1281112"/>
        </a:xfrm>
        <a:prstGeom prst="roundRect">
          <a:avLst>
            <a:gd name="adj" fmla="val 1000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highlight>
                <a:srgbClr val="808080"/>
              </a:highlight>
            </a:rPr>
            <a:t>4. </a:t>
          </a:r>
        </a:p>
        <a:p>
          <a:pPr marL="0" lvl="0" indent="0" algn="ctr" defTabSz="1200150">
            <a:lnSpc>
              <a:spcPct val="90000"/>
            </a:lnSpc>
            <a:spcBef>
              <a:spcPct val="0"/>
            </a:spcBef>
            <a:spcAft>
              <a:spcPct val="35000"/>
            </a:spcAft>
            <a:buNone/>
          </a:pPr>
          <a:r>
            <a:rPr lang="en-US" sz="2700" kern="1200" dirty="0">
              <a:highlight>
                <a:srgbClr val="808080"/>
              </a:highlight>
            </a:rPr>
            <a:t>Construction</a:t>
          </a:r>
          <a:endParaRPr lang="en-IN" sz="2700" kern="1200" dirty="0">
            <a:highlight>
              <a:srgbClr val="808080"/>
            </a:highlight>
          </a:endParaRPr>
        </a:p>
      </dsp:txBody>
      <dsp:txXfrm>
        <a:off x="6023190" y="3173893"/>
        <a:ext cx="2060143" cy="1206068"/>
      </dsp:txXfrm>
    </dsp:sp>
    <dsp:sp modelId="{F3D301FA-1714-4B84-9CE3-52EA470309F3}">
      <dsp:nvSpPr>
        <dsp:cNvPr id="0" name=""/>
        <dsp:cNvSpPr/>
      </dsp:nvSpPr>
      <dsp:spPr>
        <a:xfrm rot="10800000">
          <a:off x="5345112" y="3512163"/>
          <a:ext cx="452659" cy="529526"/>
        </a:xfrm>
        <a:prstGeom prst="rightArrow">
          <a:avLst>
            <a:gd name="adj1" fmla="val 60000"/>
            <a:gd name="adj2" fmla="val 5000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IN" sz="2100" kern="1200"/>
        </a:p>
      </dsp:txBody>
      <dsp:txXfrm rot="10800000">
        <a:off x="5480910" y="3618068"/>
        <a:ext cx="316861" cy="317716"/>
      </dsp:txXfrm>
    </dsp:sp>
    <dsp:sp modelId="{3E675E53-A1F5-4711-9BDC-D16AED3F3C27}">
      <dsp:nvSpPr>
        <dsp:cNvPr id="0" name=""/>
        <dsp:cNvSpPr/>
      </dsp:nvSpPr>
      <dsp:spPr>
        <a:xfrm>
          <a:off x="2996406" y="3136370"/>
          <a:ext cx="2135187" cy="1281112"/>
        </a:xfrm>
        <a:prstGeom prst="roundRect">
          <a:avLst>
            <a:gd name="adj" fmla="val 10000"/>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a:highlight>
                <a:srgbClr val="808080"/>
              </a:highlight>
              <a:latin typeface="Garamond" panose="02020404030301010803" pitchFamily="18" charset="0"/>
            </a:rPr>
            <a:t>5.</a:t>
          </a:r>
        </a:p>
        <a:p>
          <a:pPr marL="0" lvl="0" indent="0" algn="ctr" defTabSz="1244600">
            <a:lnSpc>
              <a:spcPct val="90000"/>
            </a:lnSpc>
            <a:spcBef>
              <a:spcPct val="0"/>
            </a:spcBef>
            <a:spcAft>
              <a:spcPct val="35000"/>
            </a:spcAft>
            <a:buNone/>
          </a:pPr>
          <a:r>
            <a:rPr lang="en-US" sz="2700" b="1" kern="1200" dirty="0">
              <a:highlight>
                <a:srgbClr val="808080"/>
              </a:highlight>
              <a:latin typeface="Garamond" panose="02020404030301010803" pitchFamily="18" charset="0"/>
            </a:rPr>
            <a:t>Deployment</a:t>
          </a:r>
          <a:endParaRPr lang="en-IN" sz="2700" b="1" kern="1200" dirty="0">
            <a:highlight>
              <a:srgbClr val="808080"/>
            </a:highlight>
            <a:latin typeface="Garamond" panose="02020404030301010803" pitchFamily="18" charset="0"/>
          </a:endParaRPr>
        </a:p>
      </dsp:txBody>
      <dsp:txXfrm>
        <a:off x="3033928" y="3173892"/>
        <a:ext cx="2060143" cy="1206068"/>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g>
</file>

<file path=ppt/media/image10.png>
</file>

<file path=ppt/media/image11.png>
</file>

<file path=ppt/media/image12.png>
</file>

<file path=ppt/media/image13.png>
</file>

<file path=ppt/media/image14.png>
</file>

<file path=ppt/media/image15.svg>
</file>

<file path=ppt/media/image2.jpg>
</file>

<file path=ppt/media/image3.png>
</file>

<file path=ppt/media/image4.jpg>
</file>

<file path=ppt/media/image5.png>
</file>

<file path=ppt/media/image6.pn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CCF6D4-47E1-4443-844D-133F3DA360C0}" type="datetimeFigureOut">
              <a:rPr lang="en-IN" smtClean="0"/>
              <a:t>09-06-2021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CF4EA4-3669-4D6A-BBF1-943F12BD585C}" type="slidenum">
              <a:rPr lang="en-IN" smtClean="0"/>
              <a:t>‹#›</a:t>
            </a:fld>
            <a:endParaRPr lang="en-IN"/>
          </a:p>
        </p:txBody>
      </p:sp>
    </p:spTree>
    <p:extLst>
      <p:ext uri="{BB962C8B-B14F-4D97-AF65-F5344CB8AC3E}">
        <p14:creationId xmlns:p14="http://schemas.microsoft.com/office/powerpoint/2010/main" val="21721098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475FD-AD7A-4FB5-B975-E74278B459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544D604-F830-409A-961F-2B9B6EFD0A6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34B68DA-D5EE-453B-8E68-BB730DB4CF2A}"/>
              </a:ext>
            </a:extLst>
          </p:cNvPr>
          <p:cNvSpPr>
            <a:spLocks noGrp="1"/>
          </p:cNvSpPr>
          <p:nvPr>
            <p:ph type="dt" sz="half" idx="10"/>
          </p:nvPr>
        </p:nvSpPr>
        <p:spPr/>
        <p:txBody>
          <a:bodyPr/>
          <a:lstStyle/>
          <a:p>
            <a:fld id="{7F8D755C-7765-4768-B102-39CB4BAF5F41}" type="datetimeFigureOut">
              <a:rPr lang="en-IN" smtClean="0"/>
              <a:t>09-06-2021</a:t>
            </a:fld>
            <a:endParaRPr lang="en-IN"/>
          </a:p>
        </p:txBody>
      </p:sp>
      <p:sp>
        <p:nvSpPr>
          <p:cNvPr id="5" name="Footer Placeholder 4">
            <a:extLst>
              <a:ext uri="{FF2B5EF4-FFF2-40B4-BE49-F238E27FC236}">
                <a16:creationId xmlns:a16="http://schemas.microsoft.com/office/drawing/2014/main" id="{34B99189-CDD5-43B3-9B47-4A595ED0837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84735DF-537A-44D9-AFBB-05C4A48D42FB}"/>
              </a:ext>
            </a:extLst>
          </p:cNvPr>
          <p:cNvSpPr>
            <a:spLocks noGrp="1"/>
          </p:cNvSpPr>
          <p:nvPr>
            <p:ph type="sldNum" sz="quarter" idx="12"/>
          </p:nvPr>
        </p:nvSpPr>
        <p:spPr/>
        <p:txBody>
          <a:bodyPr/>
          <a:lstStyle/>
          <a:p>
            <a:fld id="{CAD068AD-73EF-49FB-98B7-3F21C8D325BD}" type="slidenum">
              <a:rPr lang="en-IN" smtClean="0"/>
              <a:t>‹#›</a:t>
            </a:fld>
            <a:endParaRPr lang="en-IN"/>
          </a:p>
        </p:txBody>
      </p:sp>
    </p:spTree>
    <p:extLst>
      <p:ext uri="{BB962C8B-B14F-4D97-AF65-F5344CB8AC3E}">
        <p14:creationId xmlns:p14="http://schemas.microsoft.com/office/powerpoint/2010/main" val="9196901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8CBD4-3829-4F7F-B26C-BE45C468D18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A74CEA7-5895-43F0-8B33-18F0A638410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9DDFC62-1334-49A8-9D17-A3ACF8DE6632}"/>
              </a:ext>
            </a:extLst>
          </p:cNvPr>
          <p:cNvSpPr>
            <a:spLocks noGrp="1"/>
          </p:cNvSpPr>
          <p:nvPr>
            <p:ph type="dt" sz="half" idx="10"/>
          </p:nvPr>
        </p:nvSpPr>
        <p:spPr/>
        <p:txBody>
          <a:bodyPr/>
          <a:lstStyle/>
          <a:p>
            <a:fld id="{7F8D755C-7765-4768-B102-39CB4BAF5F41}" type="datetimeFigureOut">
              <a:rPr lang="en-IN" smtClean="0"/>
              <a:t>09-06-2021</a:t>
            </a:fld>
            <a:endParaRPr lang="en-IN"/>
          </a:p>
        </p:txBody>
      </p:sp>
      <p:sp>
        <p:nvSpPr>
          <p:cNvPr id="5" name="Footer Placeholder 4">
            <a:extLst>
              <a:ext uri="{FF2B5EF4-FFF2-40B4-BE49-F238E27FC236}">
                <a16:creationId xmlns:a16="http://schemas.microsoft.com/office/drawing/2014/main" id="{A195801A-86BB-413B-8A42-3D75AD0616E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8539311-595A-4B4B-AA55-E7056E0790A1}"/>
              </a:ext>
            </a:extLst>
          </p:cNvPr>
          <p:cNvSpPr>
            <a:spLocks noGrp="1"/>
          </p:cNvSpPr>
          <p:nvPr>
            <p:ph type="sldNum" sz="quarter" idx="12"/>
          </p:nvPr>
        </p:nvSpPr>
        <p:spPr/>
        <p:txBody>
          <a:bodyPr/>
          <a:lstStyle/>
          <a:p>
            <a:fld id="{CAD068AD-73EF-49FB-98B7-3F21C8D325BD}" type="slidenum">
              <a:rPr lang="en-IN" smtClean="0"/>
              <a:t>‹#›</a:t>
            </a:fld>
            <a:endParaRPr lang="en-IN"/>
          </a:p>
        </p:txBody>
      </p:sp>
    </p:spTree>
    <p:extLst>
      <p:ext uri="{BB962C8B-B14F-4D97-AF65-F5344CB8AC3E}">
        <p14:creationId xmlns:p14="http://schemas.microsoft.com/office/powerpoint/2010/main" val="36582839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25684A3-6AE7-4D08-A163-2165E737F9A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4339655-F2D1-48C7-AA7F-86B6872522D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9F01202-6A3F-4C3B-9F93-5826C2C5FEBC}"/>
              </a:ext>
            </a:extLst>
          </p:cNvPr>
          <p:cNvSpPr>
            <a:spLocks noGrp="1"/>
          </p:cNvSpPr>
          <p:nvPr>
            <p:ph type="dt" sz="half" idx="10"/>
          </p:nvPr>
        </p:nvSpPr>
        <p:spPr/>
        <p:txBody>
          <a:bodyPr/>
          <a:lstStyle/>
          <a:p>
            <a:fld id="{7F8D755C-7765-4768-B102-39CB4BAF5F41}" type="datetimeFigureOut">
              <a:rPr lang="en-IN" smtClean="0"/>
              <a:t>09-06-2021</a:t>
            </a:fld>
            <a:endParaRPr lang="en-IN"/>
          </a:p>
        </p:txBody>
      </p:sp>
      <p:sp>
        <p:nvSpPr>
          <p:cNvPr id="5" name="Footer Placeholder 4">
            <a:extLst>
              <a:ext uri="{FF2B5EF4-FFF2-40B4-BE49-F238E27FC236}">
                <a16:creationId xmlns:a16="http://schemas.microsoft.com/office/drawing/2014/main" id="{15E916E0-83B3-454C-885E-98A327EBEBC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76A32D8-D036-4197-8AF3-A2A0AC57E3F8}"/>
              </a:ext>
            </a:extLst>
          </p:cNvPr>
          <p:cNvSpPr>
            <a:spLocks noGrp="1"/>
          </p:cNvSpPr>
          <p:nvPr>
            <p:ph type="sldNum" sz="quarter" idx="12"/>
          </p:nvPr>
        </p:nvSpPr>
        <p:spPr/>
        <p:txBody>
          <a:bodyPr/>
          <a:lstStyle/>
          <a:p>
            <a:fld id="{CAD068AD-73EF-49FB-98B7-3F21C8D325BD}" type="slidenum">
              <a:rPr lang="en-IN" smtClean="0"/>
              <a:t>‹#›</a:t>
            </a:fld>
            <a:endParaRPr lang="en-IN"/>
          </a:p>
        </p:txBody>
      </p:sp>
    </p:spTree>
    <p:extLst>
      <p:ext uri="{BB962C8B-B14F-4D97-AF65-F5344CB8AC3E}">
        <p14:creationId xmlns:p14="http://schemas.microsoft.com/office/powerpoint/2010/main" val="9648220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02C80-CAB4-4593-90A6-211613F13D7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1CD53B4-DEC2-49D0-BE98-9A1607A3A8C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AC4BA59-99D5-4D9E-AD7B-81C1E8AFA1B7}"/>
              </a:ext>
            </a:extLst>
          </p:cNvPr>
          <p:cNvSpPr>
            <a:spLocks noGrp="1"/>
          </p:cNvSpPr>
          <p:nvPr>
            <p:ph type="dt" sz="half" idx="10"/>
          </p:nvPr>
        </p:nvSpPr>
        <p:spPr/>
        <p:txBody>
          <a:bodyPr/>
          <a:lstStyle/>
          <a:p>
            <a:fld id="{7F8D755C-7765-4768-B102-39CB4BAF5F41}" type="datetimeFigureOut">
              <a:rPr lang="en-IN" smtClean="0"/>
              <a:t>09-06-2021</a:t>
            </a:fld>
            <a:endParaRPr lang="en-IN"/>
          </a:p>
        </p:txBody>
      </p:sp>
      <p:sp>
        <p:nvSpPr>
          <p:cNvPr id="5" name="Footer Placeholder 4">
            <a:extLst>
              <a:ext uri="{FF2B5EF4-FFF2-40B4-BE49-F238E27FC236}">
                <a16:creationId xmlns:a16="http://schemas.microsoft.com/office/drawing/2014/main" id="{1B5FC2F8-45A5-4061-A17F-74AA2FC325B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0474929-635B-4CDB-9EBC-D55F31C96381}"/>
              </a:ext>
            </a:extLst>
          </p:cNvPr>
          <p:cNvSpPr>
            <a:spLocks noGrp="1"/>
          </p:cNvSpPr>
          <p:nvPr>
            <p:ph type="sldNum" sz="quarter" idx="12"/>
          </p:nvPr>
        </p:nvSpPr>
        <p:spPr/>
        <p:txBody>
          <a:bodyPr/>
          <a:lstStyle/>
          <a:p>
            <a:fld id="{CAD068AD-73EF-49FB-98B7-3F21C8D325BD}" type="slidenum">
              <a:rPr lang="en-IN" smtClean="0"/>
              <a:t>‹#›</a:t>
            </a:fld>
            <a:endParaRPr lang="en-IN"/>
          </a:p>
        </p:txBody>
      </p:sp>
    </p:spTree>
    <p:extLst>
      <p:ext uri="{BB962C8B-B14F-4D97-AF65-F5344CB8AC3E}">
        <p14:creationId xmlns:p14="http://schemas.microsoft.com/office/powerpoint/2010/main" val="26956720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6E417-466C-443D-90A7-54CF09C285D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DA1E352-F549-40C2-A02A-90ECB0BCA0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051BDF1-A8AA-4372-9CE8-18B77CDDB000}"/>
              </a:ext>
            </a:extLst>
          </p:cNvPr>
          <p:cNvSpPr>
            <a:spLocks noGrp="1"/>
          </p:cNvSpPr>
          <p:nvPr>
            <p:ph type="dt" sz="half" idx="10"/>
          </p:nvPr>
        </p:nvSpPr>
        <p:spPr/>
        <p:txBody>
          <a:bodyPr/>
          <a:lstStyle/>
          <a:p>
            <a:fld id="{7F8D755C-7765-4768-B102-39CB4BAF5F41}" type="datetimeFigureOut">
              <a:rPr lang="en-IN" smtClean="0"/>
              <a:t>09-06-2021</a:t>
            </a:fld>
            <a:endParaRPr lang="en-IN"/>
          </a:p>
        </p:txBody>
      </p:sp>
      <p:sp>
        <p:nvSpPr>
          <p:cNvPr id="5" name="Footer Placeholder 4">
            <a:extLst>
              <a:ext uri="{FF2B5EF4-FFF2-40B4-BE49-F238E27FC236}">
                <a16:creationId xmlns:a16="http://schemas.microsoft.com/office/drawing/2014/main" id="{E0F230DB-B0C7-464D-961B-85A89D3CDE1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A6D6514-7542-40D1-839B-7B4CB14D85F6}"/>
              </a:ext>
            </a:extLst>
          </p:cNvPr>
          <p:cNvSpPr>
            <a:spLocks noGrp="1"/>
          </p:cNvSpPr>
          <p:nvPr>
            <p:ph type="sldNum" sz="quarter" idx="12"/>
          </p:nvPr>
        </p:nvSpPr>
        <p:spPr/>
        <p:txBody>
          <a:bodyPr/>
          <a:lstStyle/>
          <a:p>
            <a:fld id="{CAD068AD-73EF-49FB-98B7-3F21C8D325BD}" type="slidenum">
              <a:rPr lang="en-IN" smtClean="0"/>
              <a:t>‹#›</a:t>
            </a:fld>
            <a:endParaRPr lang="en-IN"/>
          </a:p>
        </p:txBody>
      </p:sp>
    </p:spTree>
    <p:extLst>
      <p:ext uri="{BB962C8B-B14F-4D97-AF65-F5344CB8AC3E}">
        <p14:creationId xmlns:p14="http://schemas.microsoft.com/office/powerpoint/2010/main" val="33461285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29060-EA06-4CDF-A327-4DD4E65B738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BCC50AC-519E-4839-92A3-0E6DB049014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49A720C-FE20-48EE-A8E0-995CD5E851B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4F73399E-C775-4C9D-91A2-C1B3BC1B1AF1}"/>
              </a:ext>
            </a:extLst>
          </p:cNvPr>
          <p:cNvSpPr>
            <a:spLocks noGrp="1"/>
          </p:cNvSpPr>
          <p:nvPr>
            <p:ph type="dt" sz="half" idx="10"/>
          </p:nvPr>
        </p:nvSpPr>
        <p:spPr/>
        <p:txBody>
          <a:bodyPr/>
          <a:lstStyle/>
          <a:p>
            <a:fld id="{7F8D755C-7765-4768-B102-39CB4BAF5F41}" type="datetimeFigureOut">
              <a:rPr lang="en-IN" smtClean="0"/>
              <a:t>09-06-2021</a:t>
            </a:fld>
            <a:endParaRPr lang="en-IN"/>
          </a:p>
        </p:txBody>
      </p:sp>
      <p:sp>
        <p:nvSpPr>
          <p:cNvPr id="6" name="Footer Placeholder 5">
            <a:extLst>
              <a:ext uri="{FF2B5EF4-FFF2-40B4-BE49-F238E27FC236}">
                <a16:creationId xmlns:a16="http://schemas.microsoft.com/office/drawing/2014/main" id="{AD5AD995-2574-4A85-8D46-9CE772DE71B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2C199EF-E568-454B-ADA6-67C7455C5382}"/>
              </a:ext>
            </a:extLst>
          </p:cNvPr>
          <p:cNvSpPr>
            <a:spLocks noGrp="1"/>
          </p:cNvSpPr>
          <p:nvPr>
            <p:ph type="sldNum" sz="quarter" idx="12"/>
          </p:nvPr>
        </p:nvSpPr>
        <p:spPr/>
        <p:txBody>
          <a:bodyPr/>
          <a:lstStyle/>
          <a:p>
            <a:fld id="{CAD068AD-73EF-49FB-98B7-3F21C8D325BD}" type="slidenum">
              <a:rPr lang="en-IN" smtClean="0"/>
              <a:t>‹#›</a:t>
            </a:fld>
            <a:endParaRPr lang="en-IN"/>
          </a:p>
        </p:txBody>
      </p:sp>
    </p:spTree>
    <p:extLst>
      <p:ext uri="{BB962C8B-B14F-4D97-AF65-F5344CB8AC3E}">
        <p14:creationId xmlns:p14="http://schemas.microsoft.com/office/powerpoint/2010/main" val="2404005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E937C-629B-4ED0-9C15-2FA198D1740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AD5B25C-A8FF-4AD0-AE2C-2FD8700E05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B4045AA-C771-4569-881F-83EE691BC29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5205413-C9CF-4F1D-B27B-9FB93E60FA2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2084140-BB12-4142-AD47-F8EC54000FB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04A86B6-E306-4172-8049-1546D69B1A10}"/>
              </a:ext>
            </a:extLst>
          </p:cNvPr>
          <p:cNvSpPr>
            <a:spLocks noGrp="1"/>
          </p:cNvSpPr>
          <p:nvPr>
            <p:ph type="dt" sz="half" idx="10"/>
          </p:nvPr>
        </p:nvSpPr>
        <p:spPr/>
        <p:txBody>
          <a:bodyPr/>
          <a:lstStyle/>
          <a:p>
            <a:fld id="{7F8D755C-7765-4768-B102-39CB4BAF5F41}" type="datetimeFigureOut">
              <a:rPr lang="en-IN" smtClean="0"/>
              <a:t>09-06-2021</a:t>
            </a:fld>
            <a:endParaRPr lang="en-IN"/>
          </a:p>
        </p:txBody>
      </p:sp>
      <p:sp>
        <p:nvSpPr>
          <p:cNvPr id="8" name="Footer Placeholder 7">
            <a:extLst>
              <a:ext uri="{FF2B5EF4-FFF2-40B4-BE49-F238E27FC236}">
                <a16:creationId xmlns:a16="http://schemas.microsoft.com/office/drawing/2014/main" id="{70E71985-1C21-4C32-8803-37C6F90DDD6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4F237FF-9B86-43B9-A29A-FF1B8FA340DC}"/>
              </a:ext>
            </a:extLst>
          </p:cNvPr>
          <p:cNvSpPr>
            <a:spLocks noGrp="1"/>
          </p:cNvSpPr>
          <p:nvPr>
            <p:ph type="sldNum" sz="quarter" idx="12"/>
          </p:nvPr>
        </p:nvSpPr>
        <p:spPr/>
        <p:txBody>
          <a:bodyPr/>
          <a:lstStyle/>
          <a:p>
            <a:fld id="{CAD068AD-73EF-49FB-98B7-3F21C8D325BD}" type="slidenum">
              <a:rPr lang="en-IN" smtClean="0"/>
              <a:t>‹#›</a:t>
            </a:fld>
            <a:endParaRPr lang="en-IN"/>
          </a:p>
        </p:txBody>
      </p:sp>
    </p:spTree>
    <p:extLst>
      <p:ext uri="{BB962C8B-B14F-4D97-AF65-F5344CB8AC3E}">
        <p14:creationId xmlns:p14="http://schemas.microsoft.com/office/powerpoint/2010/main" val="11788640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DF65D-0C77-4F3F-AAC5-C969E57D1CE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9643A90-8E84-44E9-A77B-3F6A828F8293}"/>
              </a:ext>
            </a:extLst>
          </p:cNvPr>
          <p:cNvSpPr>
            <a:spLocks noGrp="1"/>
          </p:cNvSpPr>
          <p:nvPr>
            <p:ph type="dt" sz="half" idx="10"/>
          </p:nvPr>
        </p:nvSpPr>
        <p:spPr/>
        <p:txBody>
          <a:bodyPr/>
          <a:lstStyle/>
          <a:p>
            <a:fld id="{7F8D755C-7765-4768-B102-39CB4BAF5F41}" type="datetimeFigureOut">
              <a:rPr lang="en-IN" smtClean="0"/>
              <a:t>09-06-2021</a:t>
            </a:fld>
            <a:endParaRPr lang="en-IN"/>
          </a:p>
        </p:txBody>
      </p:sp>
      <p:sp>
        <p:nvSpPr>
          <p:cNvPr id="4" name="Footer Placeholder 3">
            <a:extLst>
              <a:ext uri="{FF2B5EF4-FFF2-40B4-BE49-F238E27FC236}">
                <a16:creationId xmlns:a16="http://schemas.microsoft.com/office/drawing/2014/main" id="{680C791B-CA72-4A7C-B59A-FDA9D058EE8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06AFD30-A760-40A3-B521-69D3A7AF0954}"/>
              </a:ext>
            </a:extLst>
          </p:cNvPr>
          <p:cNvSpPr>
            <a:spLocks noGrp="1"/>
          </p:cNvSpPr>
          <p:nvPr>
            <p:ph type="sldNum" sz="quarter" idx="12"/>
          </p:nvPr>
        </p:nvSpPr>
        <p:spPr/>
        <p:txBody>
          <a:bodyPr/>
          <a:lstStyle/>
          <a:p>
            <a:fld id="{CAD068AD-73EF-49FB-98B7-3F21C8D325BD}" type="slidenum">
              <a:rPr lang="en-IN" smtClean="0"/>
              <a:t>‹#›</a:t>
            </a:fld>
            <a:endParaRPr lang="en-IN"/>
          </a:p>
        </p:txBody>
      </p:sp>
    </p:spTree>
    <p:extLst>
      <p:ext uri="{BB962C8B-B14F-4D97-AF65-F5344CB8AC3E}">
        <p14:creationId xmlns:p14="http://schemas.microsoft.com/office/powerpoint/2010/main" val="34217956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2C75E1-6660-43B7-8982-748BCC86F24E}"/>
              </a:ext>
            </a:extLst>
          </p:cNvPr>
          <p:cNvSpPr>
            <a:spLocks noGrp="1"/>
          </p:cNvSpPr>
          <p:nvPr>
            <p:ph type="dt" sz="half" idx="10"/>
          </p:nvPr>
        </p:nvSpPr>
        <p:spPr/>
        <p:txBody>
          <a:bodyPr/>
          <a:lstStyle/>
          <a:p>
            <a:fld id="{7F8D755C-7765-4768-B102-39CB4BAF5F41}" type="datetimeFigureOut">
              <a:rPr lang="en-IN" smtClean="0"/>
              <a:t>09-06-2021</a:t>
            </a:fld>
            <a:endParaRPr lang="en-IN"/>
          </a:p>
        </p:txBody>
      </p:sp>
      <p:sp>
        <p:nvSpPr>
          <p:cNvPr id="3" name="Footer Placeholder 2">
            <a:extLst>
              <a:ext uri="{FF2B5EF4-FFF2-40B4-BE49-F238E27FC236}">
                <a16:creationId xmlns:a16="http://schemas.microsoft.com/office/drawing/2014/main" id="{B1F2805E-4285-4852-8020-87FC4BF403BE}"/>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EBA5E68-965B-4684-B2E9-26A50EC098D5}"/>
              </a:ext>
            </a:extLst>
          </p:cNvPr>
          <p:cNvSpPr>
            <a:spLocks noGrp="1"/>
          </p:cNvSpPr>
          <p:nvPr>
            <p:ph type="sldNum" sz="quarter" idx="12"/>
          </p:nvPr>
        </p:nvSpPr>
        <p:spPr/>
        <p:txBody>
          <a:bodyPr/>
          <a:lstStyle/>
          <a:p>
            <a:fld id="{CAD068AD-73EF-49FB-98B7-3F21C8D325BD}" type="slidenum">
              <a:rPr lang="en-IN" smtClean="0"/>
              <a:t>‹#›</a:t>
            </a:fld>
            <a:endParaRPr lang="en-IN"/>
          </a:p>
        </p:txBody>
      </p:sp>
    </p:spTree>
    <p:extLst>
      <p:ext uri="{BB962C8B-B14F-4D97-AF65-F5344CB8AC3E}">
        <p14:creationId xmlns:p14="http://schemas.microsoft.com/office/powerpoint/2010/main" val="10155889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CDB365-A38C-4496-9D78-9729D7AA79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15A604D-A866-4D73-801B-F51627F5222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8021CEA-1CC1-4A74-AD55-6F462D0378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C796DD-3EEF-47E9-BFDA-6EA052983EDF}"/>
              </a:ext>
            </a:extLst>
          </p:cNvPr>
          <p:cNvSpPr>
            <a:spLocks noGrp="1"/>
          </p:cNvSpPr>
          <p:nvPr>
            <p:ph type="dt" sz="half" idx="10"/>
          </p:nvPr>
        </p:nvSpPr>
        <p:spPr/>
        <p:txBody>
          <a:bodyPr/>
          <a:lstStyle/>
          <a:p>
            <a:fld id="{7F8D755C-7765-4768-B102-39CB4BAF5F41}" type="datetimeFigureOut">
              <a:rPr lang="en-IN" smtClean="0"/>
              <a:t>09-06-2021</a:t>
            </a:fld>
            <a:endParaRPr lang="en-IN"/>
          </a:p>
        </p:txBody>
      </p:sp>
      <p:sp>
        <p:nvSpPr>
          <p:cNvPr id="6" name="Footer Placeholder 5">
            <a:extLst>
              <a:ext uri="{FF2B5EF4-FFF2-40B4-BE49-F238E27FC236}">
                <a16:creationId xmlns:a16="http://schemas.microsoft.com/office/drawing/2014/main" id="{E1975646-BE7D-48EB-A1F7-961D820D650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E52804A-9C13-43D1-ABF8-0F46266B2D58}"/>
              </a:ext>
            </a:extLst>
          </p:cNvPr>
          <p:cNvSpPr>
            <a:spLocks noGrp="1"/>
          </p:cNvSpPr>
          <p:nvPr>
            <p:ph type="sldNum" sz="quarter" idx="12"/>
          </p:nvPr>
        </p:nvSpPr>
        <p:spPr/>
        <p:txBody>
          <a:bodyPr/>
          <a:lstStyle/>
          <a:p>
            <a:fld id="{CAD068AD-73EF-49FB-98B7-3F21C8D325BD}" type="slidenum">
              <a:rPr lang="en-IN" smtClean="0"/>
              <a:t>‹#›</a:t>
            </a:fld>
            <a:endParaRPr lang="en-IN"/>
          </a:p>
        </p:txBody>
      </p:sp>
    </p:spTree>
    <p:extLst>
      <p:ext uri="{BB962C8B-B14F-4D97-AF65-F5344CB8AC3E}">
        <p14:creationId xmlns:p14="http://schemas.microsoft.com/office/powerpoint/2010/main" val="27720426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C5FF2-D187-4903-8524-09C7526608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8727FD1-FDBE-4F8C-AD9F-3D304F95727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AEF4568-DAF9-4120-B1CD-43D6908E0F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00A593-E59B-466D-93E6-A5D87DCEE71F}"/>
              </a:ext>
            </a:extLst>
          </p:cNvPr>
          <p:cNvSpPr>
            <a:spLocks noGrp="1"/>
          </p:cNvSpPr>
          <p:nvPr>
            <p:ph type="dt" sz="half" idx="10"/>
          </p:nvPr>
        </p:nvSpPr>
        <p:spPr/>
        <p:txBody>
          <a:bodyPr/>
          <a:lstStyle/>
          <a:p>
            <a:fld id="{7F8D755C-7765-4768-B102-39CB4BAF5F41}" type="datetimeFigureOut">
              <a:rPr lang="en-IN" smtClean="0"/>
              <a:t>09-06-2021</a:t>
            </a:fld>
            <a:endParaRPr lang="en-IN"/>
          </a:p>
        </p:txBody>
      </p:sp>
      <p:sp>
        <p:nvSpPr>
          <p:cNvPr id="6" name="Footer Placeholder 5">
            <a:extLst>
              <a:ext uri="{FF2B5EF4-FFF2-40B4-BE49-F238E27FC236}">
                <a16:creationId xmlns:a16="http://schemas.microsoft.com/office/drawing/2014/main" id="{6C1518C2-BD56-4CAD-827F-9BE5BDD9C53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EF1117D-2A16-409F-926A-595ED0802F67}"/>
              </a:ext>
            </a:extLst>
          </p:cNvPr>
          <p:cNvSpPr>
            <a:spLocks noGrp="1"/>
          </p:cNvSpPr>
          <p:nvPr>
            <p:ph type="sldNum" sz="quarter" idx="12"/>
          </p:nvPr>
        </p:nvSpPr>
        <p:spPr/>
        <p:txBody>
          <a:bodyPr/>
          <a:lstStyle/>
          <a:p>
            <a:fld id="{CAD068AD-73EF-49FB-98B7-3F21C8D325BD}" type="slidenum">
              <a:rPr lang="en-IN" smtClean="0"/>
              <a:t>‹#›</a:t>
            </a:fld>
            <a:endParaRPr lang="en-IN"/>
          </a:p>
        </p:txBody>
      </p:sp>
    </p:spTree>
    <p:extLst>
      <p:ext uri="{BB962C8B-B14F-4D97-AF65-F5344CB8AC3E}">
        <p14:creationId xmlns:p14="http://schemas.microsoft.com/office/powerpoint/2010/main" val="124787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338485-9DBF-49D3-8882-A51D88FF378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D2F93B0-C1AF-4A81-BDE7-FDDC79FB3B4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5B23B33-211B-4421-ABC6-8BADCA4037F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8D755C-7765-4768-B102-39CB4BAF5F41}" type="datetimeFigureOut">
              <a:rPr lang="en-IN" smtClean="0"/>
              <a:t>09-06-2021</a:t>
            </a:fld>
            <a:endParaRPr lang="en-IN"/>
          </a:p>
        </p:txBody>
      </p:sp>
      <p:sp>
        <p:nvSpPr>
          <p:cNvPr id="5" name="Footer Placeholder 4">
            <a:extLst>
              <a:ext uri="{FF2B5EF4-FFF2-40B4-BE49-F238E27FC236}">
                <a16:creationId xmlns:a16="http://schemas.microsoft.com/office/drawing/2014/main" id="{29E981B2-6CD1-4765-B764-44BF510DEE3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5D1DC2E-3665-41B8-A97F-D512D1C6A5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AD068AD-73EF-49FB-98B7-3F21C8D325BD}" type="slidenum">
              <a:rPr lang="en-IN" smtClean="0"/>
              <a:t>‹#›</a:t>
            </a:fld>
            <a:endParaRPr lang="en-IN"/>
          </a:p>
        </p:txBody>
      </p:sp>
    </p:spTree>
    <p:extLst>
      <p:ext uri="{BB962C8B-B14F-4D97-AF65-F5344CB8AC3E}">
        <p14:creationId xmlns:p14="http://schemas.microsoft.com/office/powerpoint/2010/main" val="2929003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2.png"/><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hyperlink" Target="https://www.youtube.com/watch?v=xRNFgLuZan8" TargetMode="External"/><Relationship Id="rId2" Type="http://schemas.openxmlformats.org/officeDocument/2006/relationships/hyperlink" Target="https://www.youtube.com/watch?v=PTLZnE6W2tw" TargetMode="External"/><Relationship Id="rId1" Type="http://schemas.openxmlformats.org/officeDocument/2006/relationships/slideLayout" Target="../slideLayouts/slideLayout6.xml"/><Relationship Id="rId4" Type="http://schemas.openxmlformats.org/officeDocument/2006/relationships/hyperlink" Target="https://www.youtube.com/watch?v=eBlRTel6AJY"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shadeToTitle="1">
        <a:gradFill flip="none" rotWithShape="1">
          <a:gsLst>
            <a:gs pos="0">
              <a:schemeClr val="accent3">
                <a:lumMod val="40000"/>
                <a:lumOff val="60000"/>
              </a:schemeClr>
            </a:gs>
            <a:gs pos="46000">
              <a:schemeClr val="accent3">
                <a:lumMod val="95000"/>
                <a:lumOff val="5000"/>
              </a:schemeClr>
            </a:gs>
            <a:gs pos="100000">
              <a:schemeClr val="accent3">
                <a:lumMod val="6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F7457-0578-44FD-B50A-BC176D175204}"/>
              </a:ext>
            </a:extLst>
          </p:cNvPr>
          <p:cNvSpPr>
            <a:spLocks noGrp="1"/>
          </p:cNvSpPr>
          <p:nvPr>
            <p:ph type="ctrTitle"/>
          </p:nvPr>
        </p:nvSpPr>
        <p:spPr>
          <a:xfrm>
            <a:off x="2042160" y="-706117"/>
            <a:ext cx="8270240" cy="2260597"/>
          </a:xfrm>
        </p:spPr>
        <p:txBody>
          <a:bodyPr>
            <a:normAutofit/>
          </a:bodyPr>
          <a:lstStyle/>
          <a:p>
            <a:r>
              <a:rPr lang="en-US" sz="3200" b="1" u="sng" dirty="0">
                <a:effectLst>
                  <a:outerShdw blurRad="38100" dist="38100" dir="2700000" algn="tl">
                    <a:srgbClr val="000000">
                      <a:alpha val="43137"/>
                    </a:srgbClr>
                  </a:outerShdw>
                </a:effectLst>
                <a:latin typeface="Garamond" panose="02020404030301010803" pitchFamily="18" charset="0"/>
              </a:rPr>
              <a:t>NBN Sinhgad School Of Engineering -SPPU </a:t>
            </a:r>
            <a:br>
              <a:rPr lang="en-US" sz="3200" b="1" u="sng" dirty="0">
                <a:effectLst>
                  <a:outerShdw blurRad="38100" dist="38100" dir="2700000" algn="tl">
                    <a:srgbClr val="000000">
                      <a:alpha val="43137"/>
                    </a:srgbClr>
                  </a:outerShdw>
                </a:effectLst>
                <a:latin typeface="Garamond" panose="02020404030301010803" pitchFamily="18" charset="0"/>
              </a:rPr>
            </a:br>
            <a:r>
              <a:rPr lang="en-US" sz="3200" b="1" u="sng" dirty="0">
                <a:effectLst>
                  <a:outerShdw blurRad="38100" dist="38100" dir="2700000" algn="tl">
                    <a:srgbClr val="000000">
                      <a:alpha val="43137"/>
                    </a:srgbClr>
                  </a:outerShdw>
                </a:effectLst>
                <a:latin typeface="Garamond" panose="02020404030301010803" pitchFamily="18" charset="0"/>
              </a:rPr>
              <a:t>(Pune)</a:t>
            </a:r>
            <a:br>
              <a:rPr lang="en-US" sz="3200" b="1" u="sng" dirty="0">
                <a:effectLst>
                  <a:outerShdw blurRad="38100" dist="38100" dir="2700000" algn="tl">
                    <a:srgbClr val="000000">
                      <a:alpha val="43137"/>
                    </a:srgbClr>
                  </a:outerShdw>
                </a:effectLst>
                <a:latin typeface="Garamond" panose="02020404030301010803" pitchFamily="18" charset="0"/>
              </a:rPr>
            </a:br>
            <a:r>
              <a:rPr lang="en-US" sz="3200" b="1" u="sng" dirty="0">
                <a:effectLst>
                  <a:outerShdw blurRad="38100" dist="38100" dir="2700000" algn="tl">
                    <a:srgbClr val="000000">
                      <a:alpha val="43137"/>
                    </a:srgbClr>
                  </a:outerShdw>
                </a:effectLst>
                <a:latin typeface="Garamond" panose="02020404030301010803" pitchFamily="18" charset="0"/>
              </a:rPr>
              <a:t>(Information Technology) </a:t>
            </a:r>
            <a:endParaRPr lang="en-IN" sz="3200" b="1" u="sng" dirty="0">
              <a:effectLst>
                <a:outerShdw blurRad="38100" dist="38100" dir="2700000" algn="tl">
                  <a:srgbClr val="000000">
                    <a:alpha val="43137"/>
                  </a:srgbClr>
                </a:outerShdw>
              </a:effectLst>
              <a:latin typeface="Garamond" panose="02020404030301010803" pitchFamily="18" charset="0"/>
            </a:endParaRPr>
          </a:p>
        </p:txBody>
      </p:sp>
      <p:sp>
        <p:nvSpPr>
          <p:cNvPr id="3" name="Subtitle 2">
            <a:extLst>
              <a:ext uri="{FF2B5EF4-FFF2-40B4-BE49-F238E27FC236}">
                <a16:creationId xmlns:a16="http://schemas.microsoft.com/office/drawing/2014/main" id="{6CBA0C4A-F4D3-4477-B05C-41233D403501}"/>
              </a:ext>
            </a:extLst>
          </p:cNvPr>
          <p:cNvSpPr>
            <a:spLocks noGrp="1"/>
          </p:cNvSpPr>
          <p:nvPr>
            <p:ph type="subTitle" idx="1"/>
          </p:nvPr>
        </p:nvSpPr>
        <p:spPr>
          <a:xfrm>
            <a:off x="1605280" y="3721923"/>
            <a:ext cx="9144000" cy="1655762"/>
          </a:xfrm>
        </p:spPr>
        <p:txBody>
          <a:bodyPr>
            <a:noAutofit/>
          </a:bodyPr>
          <a:lstStyle/>
          <a:p>
            <a:r>
              <a:rPr lang="en-US" sz="2000" b="1" u="sng" dirty="0">
                <a:effectLst>
                  <a:outerShdw blurRad="38100" dist="38100" dir="2700000" algn="tl">
                    <a:srgbClr val="000000">
                      <a:alpha val="43137"/>
                    </a:srgbClr>
                  </a:outerShdw>
                </a:effectLst>
                <a:latin typeface="Garamond" panose="02020404030301010803" pitchFamily="18" charset="0"/>
              </a:rPr>
              <a:t>Presented By :-</a:t>
            </a:r>
          </a:p>
          <a:p>
            <a:r>
              <a:rPr lang="en-US" sz="2000" b="1" dirty="0">
                <a:effectLst>
                  <a:outerShdw blurRad="38100" dist="38100" dir="2700000" algn="tl">
                    <a:srgbClr val="000000">
                      <a:alpha val="43137"/>
                    </a:srgbClr>
                  </a:outerShdw>
                </a:effectLst>
                <a:latin typeface="Garamond" panose="02020404030301010803" pitchFamily="18" charset="0"/>
              </a:rPr>
              <a:t>Shivam Vinod Verma (T.L)- </a:t>
            </a:r>
            <a:r>
              <a:rPr lang="en-IN" sz="2000" b="1" dirty="0">
                <a:effectLst>
                  <a:outerShdw blurRad="38100" dist="38100" dir="2700000" algn="tl">
                    <a:srgbClr val="000000">
                      <a:alpha val="43137"/>
                    </a:srgbClr>
                  </a:outerShdw>
                </a:effectLst>
                <a:latin typeface="Garamond" panose="02020404030301010803" pitchFamily="18" charset="0"/>
              </a:rPr>
              <a:t>T151058568</a:t>
            </a:r>
            <a:br>
              <a:rPr lang="en-US" sz="2000" b="1" dirty="0">
                <a:effectLst>
                  <a:outerShdw blurRad="38100" dist="38100" dir="2700000" algn="tl">
                    <a:srgbClr val="000000">
                      <a:alpha val="43137"/>
                    </a:srgbClr>
                  </a:outerShdw>
                </a:effectLst>
                <a:latin typeface="Garamond" panose="02020404030301010803" pitchFamily="18" charset="0"/>
              </a:rPr>
            </a:br>
            <a:r>
              <a:rPr lang="en-IN" sz="2000" b="1" dirty="0">
                <a:effectLst>
                  <a:outerShdw blurRad="38100" dist="38100" dir="2700000" algn="tl">
                    <a:srgbClr val="000000">
                      <a:alpha val="43137"/>
                    </a:srgbClr>
                  </a:outerShdw>
                </a:effectLst>
                <a:latin typeface="Garamond" panose="02020404030301010803" pitchFamily="18" charset="0"/>
              </a:rPr>
              <a:t>Mahesh Bhausaheb Nagare</a:t>
            </a:r>
            <a:r>
              <a:rPr lang="en-US" sz="2000" b="1" dirty="0">
                <a:effectLst>
                  <a:outerShdw blurRad="38100" dist="38100" dir="2700000" algn="tl">
                    <a:srgbClr val="000000">
                      <a:alpha val="43137"/>
                    </a:srgbClr>
                  </a:outerShdw>
                </a:effectLst>
                <a:latin typeface="Garamond" panose="02020404030301010803" pitchFamily="18" charset="0"/>
              </a:rPr>
              <a:t> - </a:t>
            </a:r>
            <a:r>
              <a:rPr lang="en-IN" sz="2000" b="1" dirty="0">
                <a:effectLst>
                  <a:outerShdw blurRad="38100" dist="38100" dir="2700000" algn="tl">
                    <a:srgbClr val="000000">
                      <a:alpha val="43137"/>
                    </a:srgbClr>
                  </a:outerShdw>
                </a:effectLst>
                <a:latin typeface="Garamond" panose="02020404030301010803" pitchFamily="18" charset="0"/>
              </a:rPr>
              <a:t>T151058551</a:t>
            </a:r>
            <a:br>
              <a:rPr lang="en-US" sz="2000" b="1" dirty="0">
                <a:effectLst>
                  <a:outerShdw blurRad="38100" dist="38100" dir="2700000" algn="tl">
                    <a:srgbClr val="000000">
                      <a:alpha val="43137"/>
                    </a:srgbClr>
                  </a:outerShdw>
                </a:effectLst>
                <a:latin typeface="Garamond" panose="02020404030301010803" pitchFamily="18" charset="0"/>
              </a:rPr>
            </a:br>
            <a:r>
              <a:rPr lang="en-IN" sz="2000" b="1" dirty="0">
                <a:effectLst>
                  <a:outerShdw blurRad="38100" dist="38100" dir="2700000" algn="tl">
                    <a:srgbClr val="000000">
                      <a:alpha val="43137"/>
                    </a:srgbClr>
                  </a:outerShdw>
                </a:effectLst>
                <a:latin typeface="Garamond" panose="02020404030301010803" pitchFamily="18" charset="0"/>
              </a:rPr>
              <a:t>Bipin Kiran Patil </a:t>
            </a:r>
            <a:r>
              <a:rPr lang="en-US" sz="2000" b="1" dirty="0">
                <a:effectLst>
                  <a:outerShdw blurRad="38100" dist="38100" dir="2700000" algn="tl">
                    <a:srgbClr val="000000">
                      <a:alpha val="43137"/>
                    </a:srgbClr>
                  </a:outerShdw>
                </a:effectLst>
                <a:latin typeface="Garamond" panose="02020404030301010803" pitchFamily="18" charset="0"/>
              </a:rPr>
              <a:t>- </a:t>
            </a:r>
            <a:r>
              <a:rPr lang="en-IN" sz="2000" b="1" dirty="0">
                <a:effectLst>
                  <a:outerShdw blurRad="38100" dist="38100" dir="2700000" algn="tl">
                    <a:srgbClr val="000000">
                      <a:alpha val="43137"/>
                    </a:srgbClr>
                  </a:outerShdw>
                </a:effectLst>
                <a:latin typeface="Garamond" panose="02020404030301010803" pitchFamily="18" charset="0"/>
              </a:rPr>
              <a:t>T151058555</a:t>
            </a:r>
            <a:br>
              <a:rPr lang="en-US" sz="2000" b="1" dirty="0">
                <a:effectLst>
                  <a:outerShdw blurRad="38100" dist="38100" dir="2700000" algn="tl">
                    <a:srgbClr val="000000">
                      <a:alpha val="43137"/>
                    </a:srgbClr>
                  </a:outerShdw>
                </a:effectLst>
                <a:latin typeface="Garamond" panose="02020404030301010803" pitchFamily="18" charset="0"/>
              </a:rPr>
            </a:br>
            <a:r>
              <a:rPr lang="en-US" sz="2000" b="1" dirty="0">
                <a:effectLst>
                  <a:outerShdw blurRad="38100" dist="38100" dir="2700000" algn="tl">
                    <a:srgbClr val="000000">
                      <a:alpha val="43137"/>
                    </a:srgbClr>
                  </a:outerShdw>
                </a:effectLst>
                <a:latin typeface="Garamond" panose="02020404030301010803" pitchFamily="18" charset="0"/>
              </a:rPr>
              <a:t>Nikhil Yogesh Chapne - </a:t>
            </a:r>
            <a:r>
              <a:rPr lang="en-IN" sz="2000" b="1" dirty="0">
                <a:effectLst>
                  <a:outerShdw blurRad="38100" dist="38100" dir="2700000" algn="tl">
                    <a:srgbClr val="000000">
                      <a:alpha val="43137"/>
                    </a:srgbClr>
                  </a:outerShdw>
                </a:effectLst>
                <a:latin typeface="Garamond" panose="02020404030301010803" pitchFamily="18" charset="0"/>
              </a:rPr>
              <a:t>T151058515</a:t>
            </a:r>
          </a:p>
        </p:txBody>
      </p:sp>
      <p:pic>
        <p:nvPicPr>
          <p:cNvPr id="5" name="Picture 4">
            <a:extLst>
              <a:ext uri="{FF2B5EF4-FFF2-40B4-BE49-F238E27FC236}">
                <a16:creationId xmlns:a16="http://schemas.microsoft.com/office/drawing/2014/main" id="{CB8D7EE7-C697-4322-B70B-9614BE9079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225040" cy="1554480"/>
          </a:xfrm>
          <a:prstGeom prst="rect">
            <a:avLst/>
          </a:prstGeom>
        </p:spPr>
      </p:pic>
      <p:pic>
        <p:nvPicPr>
          <p:cNvPr id="9" name="Picture 8">
            <a:extLst>
              <a:ext uri="{FF2B5EF4-FFF2-40B4-BE49-F238E27FC236}">
                <a16:creationId xmlns:a16="http://schemas.microsoft.com/office/drawing/2014/main" id="{7DFF257F-9BC6-40E5-A279-B2DDBADC77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12400" y="0"/>
            <a:ext cx="1879600" cy="1554480"/>
          </a:xfrm>
          <a:prstGeom prst="rect">
            <a:avLst/>
          </a:prstGeom>
        </p:spPr>
      </p:pic>
      <p:sp>
        <p:nvSpPr>
          <p:cNvPr id="10" name="TextBox 9">
            <a:extLst>
              <a:ext uri="{FF2B5EF4-FFF2-40B4-BE49-F238E27FC236}">
                <a16:creationId xmlns:a16="http://schemas.microsoft.com/office/drawing/2014/main" id="{FF5A0BDE-D581-432B-B024-48F338956D26}"/>
              </a:ext>
            </a:extLst>
          </p:cNvPr>
          <p:cNvSpPr txBox="1"/>
          <p:nvPr/>
        </p:nvSpPr>
        <p:spPr>
          <a:xfrm>
            <a:off x="802640" y="1798320"/>
            <a:ext cx="10749280" cy="954107"/>
          </a:xfrm>
          <a:prstGeom prst="rect">
            <a:avLst/>
          </a:prstGeom>
          <a:noFill/>
        </p:spPr>
        <p:txBody>
          <a:bodyPr wrap="square" rtlCol="0">
            <a:spAutoFit/>
          </a:bodyPr>
          <a:lstStyle/>
          <a:p>
            <a:pPr algn="ctr"/>
            <a:r>
              <a:rPr lang="en-US" sz="2800" b="1" dirty="0">
                <a:effectLst>
                  <a:outerShdw blurRad="38100" dist="38100" dir="2700000" algn="tl">
                    <a:srgbClr val="000000">
                      <a:alpha val="43137"/>
                    </a:srgbClr>
                  </a:outerShdw>
                </a:effectLst>
                <a:latin typeface="Garamond" panose="02020404030301010803" pitchFamily="18" charset="0"/>
              </a:rPr>
              <a:t>Project Based Seminar Presentation</a:t>
            </a:r>
          </a:p>
          <a:p>
            <a:pPr algn="ctr"/>
            <a:r>
              <a:rPr lang="en-US" sz="2800" b="1" dirty="0">
                <a:effectLst>
                  <a:outerShdw blurRad="38100" dist="38100" dir="2700000" algn="tl">
                    <a:srgbClr val="000000">
                      <a:alpha val="43137"/>
                    </a:srgbClr>
                  </a:outerShdw>
                </a:effectLst>
                <a:latin typeface="Garamond" panose="02020404030301010803" pitchFamily="18" charset="0"/>
              </a:rPr>
              <a:t>On</a:t>
            </a:r>
          </a:p>
        </p:txBody>
      </p:sp>
      <p:sp>
        <p:nvSpPr>
          <p:cNvPr id="12" name="TextBox 11">
            <a:extLst>
              <a:ext uri="{FF2B5EF4-FFF2-40B4-BE49-F238E27FC236}">
                <a16:creationId xmlns:a16="http://schemas.microsoft.com/office/drawing/2014/main" id="{EF91709D-9AC9-4F08-99AB-20DD08EA00A6}"/>
              </a:ext>
            </a:extLst>
          </p:cNvPr>
          <p:cNvSpPr txBox="1"/>
          <p:nvPr/>
        </p:nvSpPr>
        <p:spPr>
          <a:xfrm>
            <a:off x="975360" y="2752427"/>
            <a:ext cx="10668000" cy="1938992"/>
          </a:xfrm>
          <a:prstGeom prst="rect">
            <a:avLst/>
          </a:prstGeom>
          <a:noFill/>
        </p:spPr>
        <p:txBody>
          <a:bodyPr wrap="square" rtlCol="0">
            <a:spAutoFit/>
          </a:bodyPr>
          <a:lstStyle/>
          <a:p>
            <a:pPr algn="ctr"/>
            <a:r>
              <a:rPr lang="en-US" sz="6000" b="1" dirty="0">
                <a:effectLst>
                  <a:outerShdw blurRad="38100" dist="38100" dir="2700000" algn="tl">
                    <a:srgbClr val="000000">
                      <a:alpha val="43137"/>
                    </a:srgbClr>
                  </a:outerShdw>
                </a:effectLst>
                <a:highlight>
                  <a:srgbClr val="808080"/>
                </a:highlight>
                <a:latin typeface="Garamond" panose="02020404030301010803" pitchFamily="18" charset="0"/>
              </a:rPr>
              <a:t>“</a:t>
            </a:r>
            <a:r>
              <a:rPr lang="en-IN" sz="6000" b="1" dirty="0">
                <a:effectLst>
                  <a:outerShdw blurRad="38100" dist="38100" dir="2700000" algn="tl">
                    <a:srgbClr val="000000">
                      <a:alpha val="43137"/>
                    </a:srgbClr>
                  </a:outerShdw>
                </a:effectLst>
                <a:highlight>
                  <a:srgbClr val="808080"/>
                </a:highlight>
                <a:latin typeface="Garamond" panose="02020404030301010803" pitchFamily="18" charset="0"/>
              </a:rPr>
              <a:t>Social Distance Analyzer</a:t>
            </a:r>
            <a:r>
              <a:rPr lang="en-US" sz="6000" b="1" dirty="0">
                <a:effectLst>
                  <a:outerShdw blurRad="38100" dist="38100" dir="2700000" algn="tl">
                    <a:srgbClr val="000000">
                      <a:alpha val="43137"/>
                    </a:srgbClr>
                  </a:outerShdw>
                </a:effectLst>
                <a:highlight>
                  <a:srgbClr val="808080"/>
                </a:highlight>
                <a:latin typeface="Garamond" panose="02020404030301010803" pitchFamily="18" charset="0"/>
              </a:rPr>
              <a:t>”</a:t>
            </a:r>
          </a:p>
          <a:p>
            <a:pPr algn="ctr"/>
            <a:endParaRPr lang="en-IN" sz="6000" b="1" dirty="0">
              <a:effectLst>
                <a:outerShdw blurRad="38100" dist="38100" dir="2700000" algn="tl">
                  <a:srgbClr val="000000">
                    <a:alpha val="43137"/>
                  </a:srgbClr>
                </a:outerShdw>
              </a:effectLst>
              <a:highlight>
                <a:srgbClr val="808080"/>
              </a:highlight>
              <a:latin typeface="Garamond" panose="02020404030301010803" pitchFamily="18" charset="0"/>
            </a:endParaRPr>
          </a:p>
        </p:txBody>
      </p:sp>
      <p:sp>
        <p:nvSpPr>
          <p:cNvPr id="13" name="TextBox 12">
            <a:extLst>
              <a:ext uri="{FF2B5EF4-FFF2-40B4-BE49-F238E27FC236}">
                <a16:creationId xmlns:a16="http://schemas.microsoft.com/office/drawing/2014/main" id="{5DF7319A-4B78-4A85-B70A-B7C95F55A2A2}"/>
              </a:ext>
            </a:extLst>
          </p:cNvPr>
          <p:cNvSpPr txBox="1"/>
          <p:nvPr/>
        </p:nvSpPr>
        <p:spPr>
          <a:xfrm>
            <a:off x="1148080" y="5377685"/>
            <a:ext cx="10058400" cy="1384995"/>
          </a:xfrm>
          <a:prstGeom prst="rect">
            <a:avLst/>
          </a:prstGeom>
          <a:noFill/>
        </p:spPr>
        <p:txBody>
          <a:bodyPr wrap="square" rtlCol="0">
            <a:spAutoFit/>
          </a:bodyPr>
          <a:lstStyle/>
          <a:p>
            <a:pPr algn="ctr"/>
            <a:r>
              <a:rPr lang="en-US" sz="2800" b="1" dirty="0">
                <a:effectLst>
                  <a:outerShdw blurRad="38100" dist="38100" dir="2700000" algn="tl">
                    <a:srgbClr val="000000">
                      <a:alpha val="43137"/>
                    </a:srgbClr>
                  </a:outerShdw>
                </a:effectLst>
                <a:highlight>
                  <a:srgbClr val="808080"/>
                </a:highlight>
                <a:latin typeface="Garamond" panose="02020404030301010803" pitchFamily="18" charset="0"/>
              </a:rPr>
              <a:t>Under Guidance -</a:t>
            </a:r>
            <a:br>
              <a:rPr lang="en-US" sz="2800" b="1" dirty="0">
                <a:effectLst>
                  <a:outerShdw blurRad="38100" dist="38100" dir="2700000" algn="tl">
                    <a:srgbClr val="000000">
                      <a:alpha val="43137"/>
                    </a:srgbClr>
                  </a:outerShdw>
                </a:effectLst>
                <a:highlight>
                  <a:srgbClr val="808080"/>
                </a:highlight>
                <a:latin typeface="Garamond" panose="02020404030301010803" pitchFamily="18" charset="0"/>
              </a:rPr>
            </a:br>
            <a:r>
              <a:rPr lang="en-US" sz="2800" b="1" dirty="0">
                <a:effectLst>
                  <a:outerShdw blurRad="38100" dist="38100" dir="2700000" algn="tl">
                    <a:srgbClr val="000000">
                      <a:alpha val="43137"/>
                    </a:srgbClr>
                  </a:outerShdw>
                </a:effectLst>
                <a:highlight>
                  <a:srgbClr val="808080"/>
                </a:highlight>
                <a:latin typeface="Garamond" panose="02020404030301010803" pitchFamily="18" charset="0"/>
              </a:rPr>
              <a:t>	H.O.D  Prof.  R.M Samant Sir</a:t>
            </a:r>
          </a:p>
          <a:p>
            <a:pPr algn="ctr"/>
            <a:r>
              <a:rPr lang="en-US" sz="2800" b="1" dirty="0">
                <a:effectLst>
                  <a:outerShdw blurRad="38100" dist="38100" dir="2700000" algn="tl">
                    <a:srgbClr val="000000">
                      <a:alpha val="43137"/>
                    </a:srgbClr>
                  </a:outerShdw>
                </a:effectLst>
                <a:highlight>
                  <a:srgbClr val="808080"/>
                </a:highlight>
                <a:latin typeface="Garamond" panose="02020404030301010803" pitchFamily="18" charset="0"/>
              </a:rPr>
              <a:t>(I.T, NBNSSOE, Pune)	</a:t>
            </a:r>
            <a:endParaRPr lang="en-IN" sz="2800" b="1" dirty="0">
              <a:effectLst>
                <a:outerShdw blurRad="38100" dist="38100" dir="2700000" algn="tl">
                  <a:srgbClr val="000000">
                    <a:alpha val="43137"/>
                  </a:srgbClr>
                </a:outerShdw>
              </a:effectLst>
              <a:highlight>
                <a:srgbClr val="808080"/>
              </a:highlight>
              <a:latin typeface="Garamond" panose="02020404030301010803" pitchFamily="18" charset="0"/>
            </a:endParaRPr>
          </a:p>
        </p:txBody>
      </p:sp>
    </p:spTree>
    <p:extLst>
      <p:ext uri="{BB962C8B-B14F-4D97-AF65-F5344CB8AC3E}">
        <p14:creationId xmlns:p14="http://schemas.microsoft.com/office/powerpoint/2010/main" val="30559623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3E6D4-E643-4046-84BF-D354C73BAF20}"/>
              </a:ext>
            </a:extLst>
          </p:cNvPr>
          <p:cNvSpPr>
            <a:spLocks noGrp="1"/>
          </p:cNvSpPr>
          <p:nvPr>
            <p:ph type="title"/>
          </p:nvPr>
        </p:nvSpPr>
        <p:spPr>
          <a:xfrm>
            <a:off x="381000" y="-120650"/>
            <a:ext cx="10515600" cy="1325563"/>
          </a:xfrm>
          <a:noFill/>
        </p:spPr>
        <p:style>
          <a:lnRef idx="0">
            <a:schemeClr val="accent3"/>
          </a:lnRef>
          <a:fillRef idx="3">
            <a:schemeClr val="accent3"/>
          </a:fillRef>
          <a:effectRef idx="3">
            <a:schemeClr val="accent3"/>
          </a:effectRef>
          <a:fontRef idx="minor">
            <a:schemeClr val="lt1"/>
          </a:fontRef>
        </p:style>
        <p:txBody>
          <a:bodyPr>
            <a:normAutofit/>
          </a:bodyPr>
          <a:lstStyle/>
          <a:p>
            <a:pPr algn="ctr"/>
            <a:r>
              <a:rPr lang="en-US" sz="6000" b="1" u="sng" dirty="0">
                <a:solidFill>
                  <a:schemeClr val="tx1"/>
                </a:solidFill>
                <a:effectLst>
                  <a:outerShdw blurRad="38100" dist="38100" dir="2700000" algn="tl">
                    <a:srgbClr val="000000">
                      <a:alpha val="43137"/>
                    </a:srgbClr>
                  </a:outerShdw>
                </a:effectLst>
                <a:highlight>
                  <a:srgbClr val="808080"/>
                </a:highlight>
                <a:latin typeface="Garamond" panose="02020404030301010803" pitchFamily="18" charset="0"/>
              </a:rPr>
              <a:t>I</a:t>
            </a:r>
            <a:r>
              <a:rPr lang="en-IN" sz="6000" b="1" u="sng" dirty="0">
                <a:solidFill>
                  <a:schemeClr val="tx1"/>
                </a:solidFill>
                <a:effectLst>
                  <a:outerShdw blurRad="38100" dist="38100" dir="2700000" algn="tl">
                    <a:srgbClr val="000000">
                      <a:alpha val="43137"/>
                    </a:srgbClr>
                  </a:outerShdw>
                </a:effectLst>
                <a:highlight>
                  <a:srgbClr val="808080"/>
                </a:highlight>
                <a:latin typeface="Garamond" panose="02020404030301010803" pitchFamily="18" charset="0"/>
              </a:rPr>
              <a:t>ntroduction</a:t>
            </a:r>
          </a:p>
        </p:txBody>
      </p:sp>
      <p:sp>
        <p:nvSpPr>
          <p:cNvPr id="5" name="Rectangle 4">
            <a:extLst>
              <a:ext uri="{FF2B5EF4-FFF2-40B4-BE49-F238E27FC236}">
                <a16:creationId xmlns:a16="http://schemas.microsoft.com/office/drawing/2014/main" id="{4F6FE9F7-E368-4237-8C82-FFED134285E6}"/>
              </a:ext>
            </a:extLst>
          </p:cNvPr>
          <p:cNvSpPr/>
          <p:nvPr/>
        </p:nvSpPr>
        <p:spPr>
          <a:xfrm>
            <a:off x="123825" y="1204913"/>
            <a:ext cx="11963400" cy="5529261"/>
          </a:xfrm>
          <a:prstGeom prst="rect">
            <a:avLst/>
          </a:prstGeom>
          <a:ln/>
        </p:spPr>
        <p:style>
          <a:lnRef idx="0">
            <a:schemeClr val="accent3"/>
          </a:lnRef>
          <a:fillRef idx="3">
            <a:schemeClr val="accent3"/>
          </a:fillRef>
          <a:effectRef idx="3">
            <a:schemeClr val="accent3"/>
          </a:effectRef>
          <a:fontRef idx="minor">
            <a:schemeClr val="lt1"/>
          </a:fontRef>
        </p:style>
        <p:txBody>
          <a:bodyPr rtlCol="0" anchor="ctr"/>
          <a:lstStyle/>
          <a:p>
            <a:endParaRPr lang="en-US" dirty="0"/>
          </a:p>
        </p:txBody>
      </p:sp>
      <p:sp>
        <p:nvSpPr>
          <p:cNvPr id="6" name="TextBox 5">
            <a:extLst>
              <a:ext uri="{FF2B5EF4-FFF2-40B4-BE49-F238E27FC236}">
                <a16:creationId xmlns:a16="http://schemas.microsoft.com/office/drawing/2014/main" id="{AFFDFDE1-6415-4746-B761-3DB70BB0478E}"/>
              </a:ext>
            </a:extLst>
          </p:cNvPr>
          <p:cNvSpPr txBox="1"/>
          <p:nvPr/>
        </p:nvSpPr>
        <p:spPr>
          <a:xfrm>
            <a:off x="114300" y="1204913"/>
            <a:ext cx="11963400" cy="6740307"/>
          </a:xfrm>
          <a:prstGeom prst="rect">
            <a:avLst/>
          </a:prstGeom>
          <a:noFill/>
        </p:spPr>
        <p:txBody>
          <a:bodyPr wrap="square" rtlCol="0">
            <a:spAutoFit/>
          </a:bodyPr>
          <a:lstStyle/>
          <a:p>
            <a:pPr marL="285750" indent="-285750">
              <a:buFont typeface="Wingdings" panose="05000000000000000000" pitchFamily="2" charset="2"/>
              <a:buChar char="q"/>
            </a:pPr>
            <a:r>
              <a:rPr lang="en-US" b="1" dirty="0">
                <a:latin typeface="Garamond" panose="02020404030301010803" pitchFamily="18" charset="0"/>
              </a:rPr>
              <a:t>The pandemic situation has created problems all over the world and has made the conditions worse, as of now social distancing has become one of the best methods to prevent the spread of COVID-19.</a:t>
            </a:r>
          </a:p>
          <a:p>
            <a:pPr marL="285750" indent="-285750">
              <a:buFont typeface="Wingdings" panose="05000000000000000000" pitchFamily="2" charset="2"/>
              <a:buChar char="q"/>
            </a:pPr>
            <a:endParaRPr lang="en-IN" b="1" dirty="0">
              <a:latin typeface="Garamond" panose="02020404030301010803" pitchFamily="18" charset="0"/>
            </a:endParaRPr>
          </a:p>
          <a:p>
            <a:pPr marL="285750" indent="-285750">
              <a:buFont typeface="Wingdings" panose="05000000000000000000" pitchFamily="2" charset="2"/>
              <a:buChar char="q"/>
            </a:pPr>
            <a:r>
              <a:rPr lang="en-US" b="1" dirty="0">
                <a:latin typeface="Garamond" panose="02020404030301010803" pitchFamily="18" charset="0"/>
              </a:rPr>
              <a:t>Monitoring public places, this provides a promising solution. Using CCTV and drone footages human activities can be tracked at public places and also helps in monitoring the social distancing between people. This system can help in detecting whether the social distancing is maintained or not between the people and will be useful all around the world.</a:t>
            </a:r>
          </a:p>
          <a:p>
            <a:pPr marL="285750" indent="-285750">
              <a:buFont typeface="Wingdings" panose="05000000000000000000" pitchFamily="2" charset="2"/>
              <a:buChar char="q"/>
            </a:pPr>
            <a:endParaRPr lang="en-US" b="1" dirty="0">
              <a:latin typeface="Garamond" panose="02020404030301010803" pitchFamily="18" charset="0"/>
            </a:endParaRPr>
          </a:p>
          <a:p>
            <a:pPr marL="285750" indent="-285750">
              <a:buFont typeface="Wingdings" panose="05000000000000000000" pitchFamily="2" charset="2"/>
              <a:buChar char="q"/>
            </a:pPr>
            <a:r>
              <a:rPr lang="en-US" b="1" dirty="0">
                <a:latin typeface="Garamond" panose="02020404030301010803" pitchFamily="18" charset="0"/>
              </a:rPr>
              <a:t>With the help of CCTV footages we can monitor people and calculate the distance between the people using deep learning techniques and set the standard distance of 6 feet to be maintained between people and to detect people who violates the law. </a:t>
            </a:r>
          </a:p>
          <a:p>
            <a:pPr marL="285750" indent="-285750">
              <a:buFont typeface="Wingdings" panose="05000000000000000000" pitchFamily="2" charset="2"/>
              <a:buChar char="q"/>
            </a:pPr>
            <a:endParaRPr lang="en-US" b="1" dirty="0">
              <a:latin typeface="Garamond" panose="02020404030301010803" pitchFamily="18" charset="0"/>
            </a:endParaRPr>
          </a:p>
          <a:p>
            <a:pPr marL="285750" indent="-285750">
              <a:buFont typeface="Wingdings" panose="05000000000000000000" pitchFamily="2" charset="2"/>
              <a:buChar char="q"/>
            </a:pPr>
            <a:r>
              <a:rPr lang="en-US" b="1" dirty="0">
                <a:latin typeface="Garamond" panose="02020404030301010803" pitchFamily="18" charset="0"/>
              </a:rPr>
              <a:t>Helps in minimizing the contact between infected people and healthy people. The objective is to reduce the spread of the virus, thereby helping in declining the size of the epidemic peak, and helping the healthcare systems. This approach uses object detection and tracking techniques to control overcrowding. This project is focusing on surveillance of public places and detecting whether the people are maintaining social distancing or not. </a:t>
            </a:r>
          </a:p>
          <a:p>
            <a:endParaRPr lang="en-US" b="1" dirty="0">
              <a:latin typeface="Garamond" panose="02020404030301010803" pitchFamily="18" charset="0"/>
            </a:endParaRPr>
          </a:p>
          <a:p>
            <a:pPr marL="285750" indent="-285750">
              <a:buFont typeface="Wingdings" panose="05000000000000000000" pitchFamily="2" charset="2"/>
              <a:buChar char="q"/>
            </a:pPr>
            <a:r>
              <a:rPr lang="en-US" b="1" dirty="0">
                <a:latin typeface="Garamond" panose="02020404030301010803" pitchFamily="18" charset="0"/>
              </a:rPr>
              <a:t>To make sure that social distancing guidelines is followed in public places and workplace, the social distancing detection system can be used to monitor people whether they are maintaining safe distance of at least 6 feet from each other.</a:t>
            </a:r>
          </a:p>
          <a:p>
            <a:pPr marL="285750" indent="-285750">
              <a:buFont typeface="Wingdings" panose="05000000000000000000" pitchFamily="2" charset="2"/>
              <a:buChar char="q"/>
            </a:pPr>
            <a:endParaRPr lang="en-US" b="1" dirty="0">
              <a:latin typeface="Garamond" panose="02020404030301010803" pitchFamily="18" charset="0"/>
            </a:endParaRPr>
          </a:p>
          <a:p>
            <a:pPr marL="285750" indent="-285750">
              <a:buFont typeface="Wingdings" panose="05000000000000000000" pitchFamily="2" charset="2"/>
              <a:buChar char="q"/>
            </a:pPr>
            <a:endParaRPr lang="en-IN" b="1" dirty="0">
              <a:latin typeface="Garamond" panose="02020404030301010803" pitchFamily="18" charset="0"/>
            </a:endParaRPr>
          </a:p>
          <a:p>
            <a:pPr marL="285750" indent="-285750">
              <a:buFont typeface="Wingdings" panose="05000000000000000000" pitchFamily="2" charset="2"/>
              <a:buChar char="q"/>
            </a:pPr>
            <a:endParaRPr lang="en-IN" b="1" dirty="0">
              <a:latin typeface="Garamond" panose="02020404030301010803" pitchFamily="18" charset="0"/>
            </a:endParaRPr>
          </a:p>
          <a:p>
            <a:pPr marL="285750" indent="-285750">
              <a:buFont typeface="Wingdings" panose="05000000000000000000" pitchFamily="2" charset="2"/>
              <a:buChar char="q"/>
            </a:pPr>
            <a:endParaRPr lang="en-IN" b="1" dirty="0">
              <a:latin typeface="Garamond" panose="02020404030301010803" pitchFamily="18" charset="0"/>
            </a:endParaRPr>
          </a:p>
        </p:txBody>
      </p:sp>
    </p:spTree>
    <p:extLst>
      <p:ext uri="{BB962C8B-B14F-4D97-AF65-F5344CB8AC3E}">
        <p14:creationId xmlns:p14="http://schemas.microsoft.com/office/powerpoint/2010/main" val="41164066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F58A7-65C6-48B4-9963-0525880BD11E}"/>
              </a:ext>
            </a:extLst>
          </p:cNvPr>
          <p:cNvSpPr>
            <a:spLocks noGrp="1"/>
          </p:cNvSpPr>
          <p:nvPr>
            <p:ph type="title"/>
          </p:nvPr>
        </p:nvSpPr>
        <p:spPr>
          <a:xfrm>
            <a:off x="-2533650" y="385654"/>
            <a:ext cx="10515600" cy="1325563"/>
          </a:xfrm>
        </p:spPr>
        <p:txBody>
          <a:bodyPr>
            <a:normAutofit/>
          </a:bodyPr>
          <a:lstStyle/>
          <a:p>
            <a:pPr algn="ctr"/>
            <a:r>
              <a:rPr lang="en-US" sz="6600" b="1" u="sng" dirty="0">
                <a:effectLst>
                  <a:outerShdw blurRad="38100" dist="38100" dir="2700000" algn="tl">
                    <a:srgbClr val="000000">
                      <a:alpha val="43137"/>
                    </a:srgbClr>
                  </a:outerShdw>
                </a:effectLst>
                <a:highlight>
                  <a:srgbClr val="C0C0C0"/>
                </a:highlight>
                <a:latin typeface="Garamond" panose="02020404030301010803" pitchFamily="18" charset="0"/>
              </a:rPr>
              <a:t>Importance :</a:t>
            </a:r>
            <a:endParaRPr lang="en-IN" sz="6600" b="1" u="sng" dirty="0">
              <a:effectLst>
                <a:outerShdw blurRad="38100" dist="38100" dir="2700000" algn="tl">
                  <a:srgbClr val="000000">
                    <a:alpha val="43137"/>
                  </a:srgbClr>
                </a:outerShdw>
              </a:effectLst>
              <a:highlight>
                <a:srgbClr val="C0C0C0"/>
              </a:highlight>
              <a:latin typeface="Garamond" panose="02020404030301010803" pitchFamily="18" charset="0"/>
            </a:endParaRPr>
          </a:p>
        </p:txBody>
      </p:sp>
      <p:sp>
        <p:nvSpPr>
          <p:cNvPr id="3" name="TextBox 2">
            <a:extLst>
              <a:ext uri="{FF2B5EF4-FFF2-40B4-BE49-F238E27FC236}">
                <a16:creationId xmlns:a16="http://schemas.microsoft.com/office/drawing/2014/main" id="{FE378CCE-E0A1-40B0-BA11-82474F4A3C8F}"/>
              </a:ext>
            </a:extLst>
          </p:cNvPr>
          <p:cNvSpPr txBox="1"/>
          <p:nvPr/>
        </p:nvSpPr>
        <p:spPr>
          <a:xfrm>
            <a:off x="476250" y="2166938"/>
            <a:ext cx="4638675" cy="4524315"/>
          </a:xfrm>
          <a:prstGeom prst="rect">
            <a:avLst/>
          </a:prstGeom>
          <a:noFill/>
        </p:spPr>
        <p:txBody>
          <a:bodyPr wrap="square" rtlCol="0">
            <a:spAutoFit/>
          </a:bodyPr>
          <a:lstStyle/>
          <a:p>
            <a:pPr algn="ctr"/>
            <a:r>
              <a:rPr lang="en-US" sz="2400" b="1" dirty="0">
                <a:highlight>
                  <a:srgbClr val="C0C0C0"/>
                </a:highlight>
                <a:latin typeface="Garamond" panose="02020404030301010803" pitchFamily="18" charset="0"/>
              </a:rPr>
              <a:t>Without Physical distance, also known as Social Distance if one infected individual transmits virus to an average 2.5 people, then they 2.5 infected person will transmit virus to another 2.5 people and so on just within a month in total of 406 people would be infected by just a single infected person.</a:t>
            </a:r>
          </a:p>
          <a:p>
            <a:pPr algn="ctr"/>
            <a:r>
              <a:rPr lang="en-US" sz="2400" b="1" dirty="0">
                <a:highlight>
                  <a:srgbClr val="C0C0C0"/>
                </a:highlight>
                <a:latin typeface="Garamond" panose="02020404030301010803" pitchFamily="18" charset="0"/>
              </a:rPr>
              <a:t>Son that’s why maintaining social distance is must.</a:t>
            </a:r>
            <a:endParaRPr lang="en-IN" sz="2400" b="1" dirty="0">
              <a:highlight>
                <a:srgbClr val="C0C0C0"/>
              </a:highlight>
              <a:latin typeface="Garamond" panose="02020404030301010803" pitchFamily="18" charset="0"/>
            </a:endParaRPr>
          </a:p>
          <a:p>
            <a:pPr algn="ctr"/>
            <a:endParaRPr lang="en-IN" sz="2400" b="1" dirty="0">
              <a:highlight>
                <a:srgbClr val="C0C0C0"/>
              </a:highlight>
              <a:latin typeface="Garamond" panose="02020404030301010803" pitchFamily="18" charset="0"/>
            </a:endParaRPr>
          </a:p>
        </p:txBody>
      </p:sp>
      <p:pic>
        <p:nvPicPr>
          <p:cNvPr id="5" name="Picture 4">
            <a:extLst>
              <a:ext uri="{FF2B5EF4-FFF2-40B4-BE49-F238E27FC236}">
                <a16:creationId xmlns:a16="http://schemas.microsoft.com/office/drawing/2014/main" id="{5A270715-927A-434C-A363-D99928E6BA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47627" y="0"/>
            <a:ext cx="6644374" cy="6858000"/>
          </a:xfrm>
          <a:prstGeom prst="rect">
            <a:avLst/>
          </a:prstGeom>
        </p:spPr>
      </p:pic>
    </p:spTree>
    <p:extLst>
      <p:ext uri="{BB962C8B-B14F-4D97-AF65-F5344CB8AC3E}">
        <p14:creationId xmlns:p14="http://schemas.microsoft.com/office/powerpoint/2010/main" val="22771096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3">
                <a:lumMod val="40000"/>
                <a:lumOff val="60000"/>
              </a:schemeClr>
            </a:gs>
            <a:gs pos="46000">
              <a:schemeClr val="accent3">
                <a:lumMod val="95000"/>
                <a:lumOff val="5000"/>
              </a:schemeClr>
            </a:gs>
            <a:gs pos="100000">
              <a:schemeClr val="accent3">
                <a:lumMod val="60000"/>
              </a:schemeClr>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4DBE7-26CA-457A-9FAE-2313A0D19749}"/>
              </a:ext>
            </a:extLst>
          </p:cNvPr>
          <p:cNvSpPr>
            <a:spLocks noGrp="1"/>
          </p:cNvSpPr>
          <p:nvPr>
            <p:ph type="title"/>
          </p:nvPr>
        </p:nvSpPr>
        <p:spPr>
          <a:xfrm>
            <a:off x="584200" y="375285"/>
            <a:ext cx="10515600" cy="1325563"/>
          </a:xfrm>
        </p:spPr>
        <p:txBody>
          <a:bodyPr>
            <a:normAutofit/>
          </a:bodyPr>
          <a:lstStyle/>
          <a:p>
            <a:pPr algn="ctr"/>
            <a:r>
              <a:rPr lang="en-US" sz="6600" b="1" u="sng" dirty="0">
                <a:effectLst>
                  <a:outerShdw blurRad="38100" dist="38100" dir="2700000" algn="tl">
                    <a:srgbClr val="000000">
                      <a:alpha val="43137"/>
                    </a:srgbClr>
                  </a:outerShdw>
                </a:effectLst>
                <a:highlight>
                  <a:srgbClr val="808080"/>
                </a:highlight>
                <a:latin typeface="Garamond" panose="02020404030301010803" pitchFamily="18" charset="0"/>
              </a:rPr>
              <a:t>Scope </a:t>
            </a:r>
            <a:endParaRPr lang="en-IN" sz="6600" b="1" u="sng" dirty="0">
              <a:effectLst>
                <a:outerShdw blurRad="38100" dist="38100" dir="2700000" algn="tl">
                  <a:srgbClr val="000000">
                    <a:alpha val="43137"/>
                  </a:srgbClr>
                </a:outerShdw>
              </a:effectLst>
              <a:highlight>
                <a:srgbClr val="808080"/>
              </a:highlight>
              <a:latin typeface="Garamond" panose="02020404030301010803" pitchFamily="18" charset="0"/>
            </a:endParaRPr>
          </a:p>
        </p:txBody>
      </p:sp>
      <p:sp>
        <p:nvSpPr>
          <p:cNvPr id="3" name="Rectangle: Diagonal Corners Rounded 2">
            <a:extLst>
              <a:ext uri="{FF2B5EF4-FFF2-40B4-BE49-F238E27FC236}">
                <a16:creationId xmlns:a16="http://schemas.microsoft.com/office/drawing/2014/main" id="{7CDCCB58-73B8-49E2-AA5C-E46FBD077D61}"/>
              </a:ext>
            </a:extLst>
          </p:cNvPr>
          <p:cNvSpPr/>
          <p:nvPr/>
        </p:nvSpPr>
        <p:spPr>
          <a:xfrm>
            <a:off x="772160" y="2204720"/>
            <a:ext cx="10901680" cy="3860800"/>
          </a:xfrm>
          <a:prstGeom prst="round2Diag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2400" b="1" dirty="0">
                <a:latin typeface="Garamond" panose="02020404030301010803" pitchFamily="18" charset="0"/>
              </a:rPr>
              <a:t>This project is focusing on surveillance of public places and detecting whether the people are maintaining social distancing or not. Social Distancing is the only best option for us to protect ourselves from diseases, not limited to COVID-19, where no medicinal antidote has been prepared, and that may be transmitted through human contact. The project uses the development of a technology through use of AI based procedures to detect whether the social distancing norm is followed or not, in any public video stream. The software embedded can distinguish between a person maintaining social distance (marked green) and a person who is not (marked red). We will also keep a count of incidents where social distancing was not followed.</a:t>
            </a:r>
            <a:endParaRPr lang="en-IN" sz="2400" b="1" dirty="0">
              <a:latin typeface="Garamond" panose="02020404030301010803" pitchFamily="18" charset="0"/>
            </a:endParaRPr>
          </a:p>
        </p:txBody>
      </p:sp>
      <p:pic>
        <p:nvPicPr>
          <p:cNvPr id="5" name="Picture 4">
            <a:extLst>
              <a:ext uri="{FF2B5EF4-FFF2-40B4-BE49-F238E27FC236}">
                <a16:creationId xmlns:a16="http://schemas.microsoft.com/office/drawing/2014/main" id="{340F0A9D-E25B-4497-9735-203F72E0C216}"/>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2000"/>
                    </a14:imgEffect>
                    <a14:imgEffect>
                      <a14:brightnessContrast bright="-51000"/>
                    </a14:imgEffect>
                  </a14:imgLayer>
                </a14:imgProps>
              </a:ext>
              <a:ext uri="{28A0092B-C50C-407E-A947-70E740481C1C}">
                <a14:useLocalDpi xmlns:a14="http://schemas.microsoft.com/office/drawing/2010/main" val="0"/>
              </a:ext>
            </a:extLst>
          </a:blip>
          <a:stretch>
            <a:fillRect/>
          </a:stretch>
        </p:blipFill>
        <p:spPr>
          <a:xfrm>
            <a:off x="1" y="0"/>
            <a:ext cx="3738880" cy="1700848"/>
          </a:xfrm>
          <a:prstGeom prst="rect">
            <a:avLst/>
          </a:prstGeom>
          <a:noFill/>
        </p:spPr>
      </p:pic>
    </p:spTree>
    <p:extLst>
      <p:ext uri="{BB962C8B-B14F-4D97-AF65-F5344CB8AC3E}">
        <p14:creationId xmlns:p14="http://schemas.microsoft.com/office/powerpoint/2010/main" val="4262619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7089F-3C31-49EC-9A79-628FF555DB7F}"/>
              </a:ext>
            </a:extLst>
          </p:cNvPr>
          <p:cNvSpPr>
            <a:spLocks noGrp="1"/>
          </p:cNvSpPr>
          <p:nvPr>
            <p:ph type="title"/>
          </p:nvPr>
        </p:nvSpPr>
        <p:spPr/>
        <p:txBody>
          <a:bodyPr>
            <a:normAutofit/>
          </a:bodyPr>
          <a:lstStyle/>
          <a:p>
            <a:pPr algn="ctr"/>
            <a:r>
              <a:rPr lang="en-US" sz="6000" b="1" u="sng" dirty="0">
                <a:effectLst>
                  <a:outerShdw blurRad="38100" dist="38100" dir="2700000" algn="tl">
                    <a:srgbClr val="000000">
                      <a:alpha val="43137"/>
                    </a:srgbClr>
                  </a:outerShdw>
                </a:effectLst>
                <a:highlight>
                  <a:srgbClr val="C0C0C0"/>
                </a:highlight>
                <a:latin typeface="Garamond" panose="02020404030301010803" pitchFamily="18" charset="0"/>
              </a:rPr>
              <a:t>REQUIRMENTS</a:t>
            </a:r>
            <a:endParaRPr lang="en-IN" sz="6000" b="1" u="sng" dirty="0">
              <a:effectLst>
                <a:outerShdw blurRad="38100" dist="38100" dir="2700000" algn="tl">
                  <a:srgbClr val="000000">
                    <a:alpha val="43137"/>
                  </a:srgbClr>
                </a:outerShdw>
              </a:effectLst>
              <a:highlight>
                <a:srgbClr val="C0C0C0"/>
              </a:highlight>
              <a:latin typeface="Garamond" panose="02020404030301010803" pitchFamily="18" charset="0"/>
            </a:endParaRPr>
          </a:p>
        </p:txBody>
      </p:sp>
      <p:graphicFrame>
        <p:nvGraphicFramePr>
          <p:cNvPr id="3" name="Table 4">
            <a:extLst>
              <a:ext uri="{FF2B5EF4-FFF2-40B4-BE49-F238E27FC236}">
                <a16:creationId xmlns:a16="http://schemas.microsoft.com/office/drawing/2014/main" id="{8C14FCDE-7936-45EB-9EE8-B8A1C4FD0630}"/>
              </a:ext>
            </a:extLst>
          </p:cNvPr>
          <p:cNvGraphicFramePr>
            <a:graphicFrameLocks noGrp="1"/>
          </p:cNvGraphicFramePr>
          <p:nvPr>
            <p:extLst>
              <p:ext uri="{D42A27DB-BD31-4B8C-83A1-F6EECF244321}">
                <p14:modId xmlns:p14="http://schemas.microsoft.com/office/powerpoint/2010/main" val="1823440948"/>
              </p:ext>
            </p:extLst>
          </p:nvPr>
        </p:nvGraphicFramePr>
        <p:xfrm>
          <a:off x="1450975" y="2081741"/>
          <a:ext cx="10036176" cy="4480560"/>
        </p:xfrm>
        <a:graphic>
          <a:graphicData uri="http://schemas.openxmlformats.org/drawingml/2006/table">
            <a:tbl>
              <a:tblPr firstRow="1" bandRow="1">
                <a:tableStyleId>{5940675A-B579-460E-94D1-54222C63F5DA}</a:tableStyleId>
              </a:tblPr>
              <a:tblGrid>
                <a:gridCol w="3345392">
                  <a:extLst>
                    <a:ext uri="{9D8B030D-6E8A-4147-A177-3AD203B41FA5}">
                      <a16:colId xmlns:a16="http://schemas.microsoft.com/office/drawing/2014/main" val="817931170"/>
                    </a:ext>
                  </a:extLst>
                </a:gridCol>
                <a:gridCol w="3345392">
                  <a:extLst>
                    <a:ext uri="{9D8B030D-6E8A-4147-A177-3AD203B41FA5}">
                      <a16:colId xmlns:a16="http://schemas.microsoft.com/office/drawing/2014/main" val="1253642274"/>
                    </a:ext>
                  </a:extLst>
                </a:gridCol>
                <a:gridCol w="3345392">
                  <a:extLst>
                    <a:ext uri="{9D8B030D-6E8A-4147-A177-3AD203B41FA5}">
                      <a16:colId xmlns:a16="http://schemas.microsoft.com/office/drawing/2014/main" val="3987773112"/>
                    </a:ext>
                  </a:extLst>
                </a:gridCol>
              </a:tblGrid>
              <a:tr h="4023784">
                <a:tc>
                  <a:txBody>
                    <a:bodyPr/>
                    <a:lstStyle/>
                    <a:p>
                      <a:pPr algn="ctr"/>
                      <a:r>
                        <a:rPr lang="en-IN" sz="3200" b="1" u="sng" dirty="0">
                          <a:solidFill>
                            <a:schemeClr val="tx1">
                              <a:lumMod val="85000"/>
                              <a:lumOff val="15000"/>
                            </a:schemeClr>
                          </a:solidFill>
                          <a:effectLst>
                            <a:outerShdw blurRad="38100" dist="38100" dir="2700000" algn="tl">
                              <a:srgbClr val="000000">
                                <a:alpha val="43137"/>
                              </a:srgbClr>
                            </a:outerShdw>
                          </a:effectLst>
                          <a:latin typeface="Garamond" panose="02020404030301010803" pitchFamily="18" charset="0"/>
                        </a:rPr>
                        <a:t>SOFTWARE</a:t>
                      </a:r>
                    </a:p>
                    <a:p>
                      <a:pPr algn="ctr"/>
                      <a:endParaRPr lang="en-IN" sz="2000" b="0" u="none" dirty="0">
                        <a:solidFill>
                          <a:schemeClr val="tx1">
                            <a:lumMod val="85000"/>
                            <a:lumOff val="15000"/>
                          </a:schemeClr>
                        </a:solidFill>
                        <a:latin typeface="Garamond" panose="02020404030301010803" pitchFamily="18" charset="0"/>
                      </a:endParaRPr>
                    </a:p>
                    <a:p>
                      <a:pPr marL="457200" indent="-457200" algn="l">
                        <a:buFont typeface="Wingdings" panose="05000000000000000000" pitchFamily="2" charset="2"/>
                        <a:buChar char="Ø"/>
                      </a:pPr>
                      <a:r>
                        <a:rPr lang="en-IN" sz="2000" b="1" u="none" dirty="0">
                          <a:solidFill>
                            <a:schemeClr val="tx1">
                              <a:lumMod val="85000"/>
                              <a:lumOff val="15000"/>
                            </a:schemeClr>
                          </a:solidFill>
                          <a:latin typeface="Garamond" panose="02020404030301010803" pitchFamily="18" charset="0"/>
                        </a:rPr>
                        <a:t>Software :- Anaconda + Python 3.x </a:t>
                      </a:r>
                    </a:p>
                    <a:p>
                      <a:pPr marL="457200" indent="-457200" algn="l">
                        <a:buFont typeface="Wingdings" panose="05000000000000000000" pitchFamily="2" charset="2"/>
                        <a:buChar char="Ø"/>
                      </a:pPr>
                      <a:r>
                        <a:rPr lang="pt-BR" sz="2000" b="1" u="none" dirty="0">
                          <a:solidFill>
                            <a:schemeClr val="tx1">
                              <a:lumMod val="85000"/>
                              <a:lumOff val="15000"/>
                            </a:schemeClr>
                          </a:solidFill>
                          <a:latin typeface="Garamond" panose="02020404030301010803" pitchFamily="18" charset="0"/>
                        </a:rPr>
                        <a:t>Editor :- VS Code/ PyCharm/ Sublime/ Spyder</a:t>
                      </a:r>
                    </a:p>
                    <a:p>
                      <a:pPr marL="457200" indent="-457200" algn="l">
                        <a:buFont typeface="Wingdings" panose="05000000000000000000" pitchFamily="2" charset="2"/>
                        <a:buChar char="Ø"/>
                      </a:pPr>
                      <a:r>
                        <a:rPr lang="en-IN" sz="2000" b="1" u="none" dirty="0">
                          <a:solidFill>
                            <a:schemeClr val="tx1">
                              <a:lumMod val="85000"/>
                              <a:lumOff val="15000"/>
                            </a:schemeClr>
                          </a:solidFill>
                          <a:latin typeface="Garamond" panose="02020404030301010803" pitchFamily="18" charset="0"/>
                        </a:rPr>
                        <a:t>Environment :- TensorFlow</a:t>
                      </a:r>
                    </a:p>
                    <a:p>
                      <a:pPr marL="457200" indent="-457200" algn="l">
                        <a:buFont typeface="Wingdings" panose="05000000000000000000" pitchFamily="2" charset="2"/>
                        <a:buChar char="Ø"/>
                      </a:pPr>
                      <a:r>
                        <a:rPr lang="en-IN" sz="2000" b="1" u="none" dirty="0">
                          <a:solidFill>
                            <a:schemeClr val="tx1">
                              <a:lumMod val="85000"/>
                              <a:lumOff val="15000"/>
                            </a:schemeClr>
                          </a:solidFill>
                          <a:latin typeface="Garamond" panose="02020404030301010803" pitchFamily="18" charset="0"/>
                        </a:rPr>
                        <a:t>GPU Drivers :- Nvidia® CUDA® or above CUDA® Toolkit</a:t>
                      </a:r>
                    </a:p>
                    <a:p>
                      <a:endParaRPr lang="en-IN" sz="2000" b="0" dirty="0">
                        <a:solidFill>
                          <a:schemeClr val="tx1">
                            <a:lumMod val="85000"/>
                            <a:lumOff val="15000"/>
                          </a:schemeClr>
                        </a:solidFill>
                        <a:latin typeface="Garamond" panose="02020404030301010803" pitchFamily="18" charset="0"/>
                      </a:endParaRPr>
                    </a:p>
                  </a:txBody>
                  <a:tcPr/>
                </a:tc>
                <a:tc>
                  <a:txBody>
                    <a:bodyPr/>
                    <a:lstStyle/>
                    <a:p>
                      <a:pPr algn="ctr"/>
                      <a:r>
                        <a:rPr lang="en-IN" sz="3200" b="1" u="sng" dirty="0">
                          <a:solidFill>
                            <a:schemeClr val="tx1">
                              <a:lumMod val="85000"/>
                              <a:lumOff val="15000"/>
                            </a:schemeClr>
                          </a:solidFill>
                          <a:effectLst>
                            <a:outerShdw blurRad="38100" dist="38100" dir="2700000" algn="tl">
                              <a:srgbClr val="000000">
                                <a:alpha val="43137"/>
                              </a:srgbClr>
                            </a:outerShdw>
                          </a:effectLst>
                          <a:latin typeface="Garamond" panose="02020404030301010803" pitchFamily="18" charset="0"/>
                        </a:rPr>
                        <a:t>HARDWARE</a:t>
                      </a:r>
                    </a:p>
                    <a:p>
                      <a:pPr algn="l"/>
                      <a:endParaRPr lang="en-IN" sz="2000" b="0" u="sng" dirty="0">
                        <a:solidFill>
                          <a:schemeClr val="tx1">
                            <a:lumMod val="85000"/>
                            <a:lumOff val="15000"/>
                          </a:schemeClr>
                        </a:solidFill>
                        <a:latin typeface="Garamond" panose="02020404030301010803" pitchFamily="18" charset="0"/>
                      </a:endParaRPr>
                    </a:p>
                    <a:p>
                      <a:pPr marL="457200" indent="-457200" algn="l">
                        <a:buFont typeface="Wingdings" panose="05000000000000000000" pitchFamily="2" charset="2"/>
                        <a:buChar char="Ø"/>
                      </a:pPr>
                      <a:r>
                        <a:rPr lang="pt-BR" sz="2000" b="1" dirty="0">
                          <a:solidFill>
                            <a:schemeClr val="tx1">
                              <a:lumMod val="85000"/>
                              <a:lumOff val="15000"/>
                            </a:schemeClr>
                          </a:solidFill>
                          <a:latin typeface="Garamond" panose="02020404030301010803" pitchFamily="18" charset="0"/>
                        </a:rPr>
                        <a:t>GPU :- Graphics Processor (NVIDIA) min 2GB</a:t>
                      </a:r>
                    </a:p>
                    <a:p>
                      <a:pPr marL="457200" indent="-457200" algn="l">
                        <a:buFont typeface="Wingdings" panose="05000000000000000000" pitchFamily="2" charset="2"/>
                        <a:buChar char="Ø"/>
                      </a:pPr>
                      <a:r>
                        <a:rPr lang="it-IT" sz="2000" b="1" dirty="0">
                          <a:solidFill>
                            <a:schemeClr val="tx1">
                              <a:lumMod val="85000"/>
                              <a:lumOff val="15000"/>
                            </a:schemeClr>
                          </a:solidFill>
                          <a:latin typeface="Garamond" panose="02020404030301010803" pitchFamily="18" charset="0"/>
                        </a:rPr>
                        <a:t>Camera :- CCTV/ Webcam/ Mobile Camera</a:t>
                      </a:r>
                    </a:p>
                    <a:p>
                      <a:pPr marL="457200" indent="-457200" algn="l">
                        <a:buFont typeface="Wingdings" panose="05000000000000000000" pitchFamily="2" charset="2"/>
                        <a:buChar char="Ø"/>
                      </a:pPr>
                      <a:r>
                        <a:rPr lang="en-US" sz="2000" b="1" dirty="0">
                          <a:solidFill>
                            <a:schemeClr val="tx1">
                              <a:lumMod val="85000"/>
                              <a:lumOff val="15000"/>
                            </a:schemeClr>
                          </a:solidFill>
                          <a:latin typeface="Garamond" panose="02020404030301010803" pitchFamily="18" charset="0"/>
                        </a:rPr>
                        <a:t>Storage Disk (Optional) :- SSD – Min 400MB/s Read Speed</a:t>
                      </a:r>
                      <a:r>
                        <a:rPr lang="it-IT" sz="2000" b="1" dirty="0">
                          <a:solidFill>
                            <a:schemeClr val="tx1">
                              <a:lumMod val="85000"/>
                              <a:lumOff val="15000"/>
                            </a:schemeClr>
                          </a:solidFill>
                          <a:latin typeface="Garamond" panose="02020404030301010803" pitchFamily="18" charset="0"/>
                        </a:rPr>
                        <a:t> </a:t>
                      </a:r>
                      <a:endParaRPr lang="en-IN" sz="2000" b="1" u="sng" dirty="0">
                        <a:solidFill>
                          <a:schemeClr val="tx1">
                            <a:lumMod val="85000"/>
                            <a:lumOff val="15000"/>
                          </a:schemeClr>
                        </a:solidFill>
                        <a:latin typeface="Garamond" panose="02020404030301010803" pitchFamily="18" charset="0"/>
                      </a:endParaRPr>
                    </a:p>
                    <a:p>
                      <a:endParaRPr lang="en-IN" sz="2000" b="0" dirty="0">
                        <a:solidFill>
                          <a:schemeClr val="tx1">
                            <a:lumMod val="85000"/>
                            <a:lumOff val="15000"/>
                          </a:schemeClr>
                        </a:solidFill>
                        <a:latin typeface="Garamond" panose="02020404030301010803" pitchFamily="18" charset="0"/>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3200" b="1" u="sng" dirty="0">
                          <a:solidFill>
                            <a:schemeClr val="tx1">
                              <a:lumMod val="85000"/>
                              <a:lumOff val="15000"/>
                            </a:schemeClr>
                          </a:solidFill>
                          <a:effectLst>
                            <a:outerShdw blurRad="38100" dist="38100" dir="2700000" algn="tl">
                              <a:srgbClr val="000000">
                                <a:alpha val="43137"/>
                              </a:srgbClr>
                            </a:outerShdw>
                          </a:effectLst>
                          <a:latin typeface="Garamond" panose="02020404030301010803" pitchFamily="18" charset="0"/>
                        </a:rPr>
                        <a:t>Librarie Required</a:t>
                      </a:r>
                    </a:p>
                    <a:p>
                      <a:endParaRPr lang="en-IN" sz="2000" b="1" dirty="0">
                        <a:solidFill>
                          <a:schemeClr val="tx1">
                            <a:lumMod val="85000"/>
                            <a:lumOff val="15000"/>
                          </a:schemeClr>
                        </a:solidFill>
                        <a:latin typeface="Garamond" panose="02020404030301010803" pitchFamily="18" charset="0"/>
                      </a:endParaRPr>
                    </a:p>
                    <a:p>
                      <a:pPr marL="342900" indent="-342900">
                        <a:buFont typeface="Wingdings" panose="05000000000000000000" pitchFamily="2" charset="2"/>
                        <a:buChar char="Ø"/>
                      </a:pPr>
                      <a:r>
                        <a:rPr lang="en-IN" sz="2400" b="1" dirty="0">
                          <a:solidFill>
                            <a:schemeClr val="tx1">
                              <a:lumMod val="85000"/>
                              <a:lumOff val="15000"/>
                            </a:schemeClr>
                          </a:solidFill>
                          <a:effectLst/>
                          <a:latin typeface="Garamond" panose="02020404030301010803" pitchFamily="18" charset="0"/>
                        </a:rPr>
                        <a:t>Deep Learning </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IN" sz="2400" b="1" dirty="0">
                          <a:solidFill>
                            <a:schemeClr val="tx1">
                              <a:lumMod val="85000"/>
                              <a:lumOff val="15000"/>
                            </a:schemeClr>
                          </a:solidFill>
                          <a:effectLst/>
                          <a:latin typeface="Garamond" panose="02020404030301010803" pitchFamily="18" charset="0"/>
                        </a:rPr>
                        <a:t>Computer Vision </a:t>
                      </a:r>
                    </a:p>
                    <a:p>
                      <a:pPr marL="342900" indent="-342900">
                        <a:buFont typeface="Wingdings" panose="05000000000000000000" pitchFamily="2" charset="2"/>
                        <a:buChar char="Ø"/>
                      </a:pPr>
                      <a:r>
                        <a:rPr lang="en-IN" sz="2400" b="1" dirty="0">
                          <a:solidFill>
                            <a:schemeClr val="tx1">
                              <a:lumMod val="85000"/>
                              <a:lumOff val="15000"/>
                            </a:schemeClr>
                          </a:solidFill>
                          <a:effectLst/>
                          <a:latin typeface="Garamond" panose="02020404030301010803" pitchFamily="18" charset="0"/>
                        </a:rPr>
                        <a:t>OpenCV</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IN" sz="2400" b="1" dirty="0">
                          <a:solidFill>
                            <a:schemeClr val="tx1">
                              <a:lumMod val="85000"/>
                              <a:lumOff val="15000"/>
                            </a:schemeClr>
                          </a:solidFill>
                          <a:effectLst/>
                          <a:latin typeface="Garamond" panose="02020404030301010803" pitchFamily="18" charset="0"/>
                        </a:rPr>
                        <a:t>Yolo Object Detection</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IN" sz="2400" b="1" dirty="0">
                          <a:solidFill>
                            <a:schemeClr val="tx1">
                              <a:lumMod val="85000"/>
                              <a:lumOff val="15000"/>
                            </a:schemeClr>
                          </a:solidFill>
                          <a:effectLst/>
                          <a:latin typeface="Garamond" panose="02020404030301010803" pitchFamily="18" charset="0"/>
                        </a:rPr>
                        <a:t>Python</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US" sz="2400" b="1" dirty="0">
                          <a:solidFill>
                            <a:schemeClr val="tx1">
                              <a:lumMod val="85000"/>
                              <a:lumOff val="15000"/>
                            </a:schemeClr>
                          </a:solidFill>
                          <a:effectLst/>
                          <a:latin typeface="Garamond" panose="02020404030301010803" pitchFamily="18" charset="0"/>
                        </a:rPr>
                        <a:t>Image Processing</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IN" sz="2400" b="1" i="0" kern="1200" dirty="0">
                          <a:solidFill>
                            <a:schemeClr val="tx1">
                              <a:lumMod val="85000"/>
                              <a:lumOff val="15000"/>
                            </a:schemeClr>
                          </a:solidFill>
                          <a:effectLst/>
                          <a:latin typeface="Garamond" panose="02020404030301010803" pitchFamily="18" charset="0"/>
                          <a:ea typeface="+mn-ea"/>
                          <a:cs typeface="+mn-cs"/>
                        </a:rPr>
                        <a:t>Artificial intelligence</a:t>
                      </a:r>
                    </a:p>
                    <a:p>
                      <a:pPr marL="342900" marR="0" lvl="0" indent="-34290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r>
                        <a:rPr lang="en-IN" sz="2400" b="1" i="0" kern="1200" dirty="0">
                          <a:solidFill>
                            <a:schemeClr val="tx1">
                              <a:lumMod val="85000"/>
                              <a:lumOff val="15000"/>
                            </a:schemeClr>
                          </a:solidFill>
                          <a:effectLst/>
                          <a:latin typeface="Garamond" panose="02020404030301010803" pitchFamily="18" charset="0"/>
                          <a:ea typeface="+mn-ea"/>
                          <a:cs typeface="+mn-cs"/>
                        </a:rPr>
                        <a:t>Machine learning </a:t>
                      </a:r>
                      <a:endParaRPr lang="en-IN" sz="2400" b="1" dirty="0">
                        <a:solidFill>
                          <a:schemeClr val="tx1">
                            <a:lumMod val="85000"/>
                            <a:lumOff val="15000"/>
                          </a:schemeClr>
                        </a:solidFill>
                        <a:effectLst/>
                        <a:latin typeface="Garamond" panose="02020404030301010803" pitchFamily="18" charset="0"/>
                      </a:endParaRPr>
                    </a:p>
                    <a:p>
                      <a:endParaRPr lang="en-IN" sz="2000" b="0" dirty="0">
                        <a:solidFill>
                          <a:schemeClr val="tx1">
                            <a:lumMod val="85000"/>
                            <a:lumOff val="15000"/>
                          </a:schemeClr>
                        </a:solidFill>
                        <a:latin typeface="Garamond" panose="02020404030301010803" pitchFamily="18" charset="0"/>
                      </a:endParaRPr>
                    </a:p>
                  </a:txBody>
                  <a:tcPr/>
                </a:tc>
                <a:extLst>
                  <a:ext uri="{0D108BD9-81ED-4DB2-BD59-A6C34878D82A}">
                    <a16:rowId xmlns:a16="http://schemas.microsoft.com/office/drawing/2014/main" val="2178857333"/>
                  </a:ext>
                </a:extLst>
              </a:tr>
            </a:tbl>
          </a:graphicData>
        </a:graphic>
      </p:graphicFrame>
    </p:spTree>
    <p:extLst>
      <p:ext uri="{BB962C8B-B14F-4D97-AF65-F5344CB8AC3E}">
        <p14:creationId xmlns:p14="http://schemas.microsoft.com/office/powerpoint/2010/main" val="2722060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E4BF9-088E-47DE-8CFA-F15765F6DA18}"/>
              </a:ext>
            </a:extLst>
          </p:cNvPr>
          <p:cNvSpPr>
            <a:spLocks noGrp="1"/>
          </p:cNvSpPr>
          <p:nvPr>
            <p:ph type="title"/>
          </p:nvPr>
        </p:nvSpPr>
        <p:spPr>
          <a:xfrm>
            <a:off x="1676400" y="121920"/>
            <a:ext cx="10515600" cy="1325563"/>
          </a:xfrm>
        </p:spPr>
        <p:txBody>
          <a:bodyPr/>
          <a:lstStyle/>
          <a:p>
            <a:r>
              <a:rPr lang="en-IN" sz="4400" b="1" u="sng" dirty="0">
                <a:effectLst>
                  <a:outerShdw blurRad="38100" dist="38100" dir="2700000" algn="tl">
                    <a:srgbClr val="000000">
                      <a:alpha val="43137"/>
                    </a:srgbClr>
                  </a:outerShdw>
                </a:effectLst>
                <a:highlight>
                  <a:srgbClr val="808080"/>
                </a:highlight>
                <a:latin typeface="Garamond" panose="02020404030301010803" pitchFamily="18" charset="0"/>
              </a:rPr>
              <a:t>Libraries Required : </a:t>
            </a:r>
            <a:br>
              <a:rPr lang="en-IN" sz="4400" b="1" u="sng" dirty="0">
                <a:effectLst>
                  <a:outerShdw blurRad="38100" dist="38100" dir="2700000" algn="tl">
                    <a:srgbClr val="000000">
                      <a:alpha val="43137"/>
                    </a:srgbClr>
                  </a:outerShdw>
                </a:effectLst>
                <a:highlight>
                  <a:srgbClr val="808080"/>
                </a:highlight>
                <a:latin typeface="Garamond" panose="02020404030301010803" pitchFamily="18" charset="0"/>
              </a:rPr>
            </a:br>
            <a:endParaRPr lang="en-IN" dirty="0">
              <a:highlight>
                <a:srgbClr val="808080"/>
              </a:highlight>
              <a:latin typeface="Garamond" panose="02020404030301010803" pitchFamily="18" charset="0"/>
            </a:endParaRPr>
          </a:p>
        </p:txBody>
      </p:sp>
      <p:sp>
        <p:nvSpPr>
          <p:cNvPr id="3" name="TextBox 2">
            <a:extLst>
              <a:ext uri="{FF2B5EF4-FFF2-40B4-BE49-F238E27FC236}">
                <a16:creationId xmlns:a16="http://schemas.microsoft.com/office/drawing/2014/main" id="{9DFBF02A-7A85-4FEB-93E7-5D01DE4EF3D2}"/>
              </a:ext>
            </a:extLst>
          </p:cNvPr>
          <p:cNvSpPr txBox="1"/>
          <p:nvPr/>
        </p:nvSpPr>
        <p:spPr>
          <a:xfrm>
            <a:off x="50800" y="914400"/>
            <a:ext cx="9448800" cy="6124754"/>
          </a:xfrm>
          <a:prstGeom prst="rect">
            <a:avLst/>
          </a:prstGeom>
          <a:noFill/>
        </p:spPr>
        <p:txBody>
          <a:bodyPr wrap="square" rtlCol="0">
            <a:spAutoFit/>
          </a:bodyPr>
          <a:lstStyle/>
          <a:p>
            <a:pPr marL="457200" indent="-457200">
              <a:buFont typeface="Wingdings" panose="05000000000000000000" pitchFamily="2" charset="2"/>
              <a:buChar char="Ø"/>
            </a:pPr>
            <a:r>
              <a:rPr lang="en-US" sz="1400" b="1" i="0" dirty="0">
                <a:solidFill>
                  <a:srgbClr val="202124"/>
                </a:solidFill>
                <a:effectLst/>
                <a:latin typeface="arial" panose="020B0604020202020204" pitchFamily="34" charset="0"/>
              </a:rPr>
              <a:t>Deep Learning :- </a:t>
            </a:r>
            <a:r>
              <a:rPr lang="en-US" sz="1400" b="0" i="0" dirty="0">
                <a:solidFill>
                  <a:srgbClr val="202124"/>
                </a:solidFill>
                <a:effectLst/>
                <a:latin typeface="arial" panose="020B0604020202020204" pitchFamily="34" charset="0"/>
              </a:rPr>
              <a:t> </a:t>
            </a:r>
            <a:r>
              <a:rPr lang="en-US" sz="1400" dirty="0">
                <a:solidFill>
                  <a:srgbClr val="202124"/>
                </a:solidFill>
                <a:latin typeface="arial" panose="020B0604020202020204" pitchFamily="34" charset="0"/>
              </a:rPr>
              <a:t>It </a:t>
            </a:r>
            <a:r>
              <a:rPr lang="en-US" sz="1400" b="0" i="0" dirty="0">
                <a:solidFill>
                  <a:srgbClr val="202124"/>
                </a:solidFill>
                <a:effectLst/>
                <a:latin typeface="arial" panose="020B0604020202020204" pitchFamily="34" charset="0"/>
              </a:rPr>
              <a:t>is a subset of </a:t>
            </a:r>
            <a:r>
              <a:rPr lang="en-US" sz="1400" i="0" dirty="0">
                <a:solidFill>
                  <a:srgbClr val="202124"/>
                </a:solidFill>
                <a:effectLst/>
                <a:latin typeface="arial" panose="020B0604020202020204" pitchFamily="34" charset="0"/>
              </a:rPr>
              <a:t>machine learning </a:t>
            </a:r>
            <a:r>
              <a:rPr lang="en-US" sz="1400" b="0" i="0" dirty="0">
                <a:solidFill>
                  <a:srgbClr val="202124"/>
                </a:solidFill>
                <a:effectLst/>
                <a:latin typeface="arial" panose="020B0604020202020204" pitchFamily="34" charset="0"/>
              </a:rPr>
              <a:t>in artificial intelligence that has networks capable of </a:t>
            </a:r>
            <a:r>
              <a:rPr lang="en-US" sz="1400" i="0" dirty="0">
                <a:solidFill>
                  <a:srgbClr val="202124"/>
                </a:solidFill>
                <a:effectLst/>
                <a:latin typeface="arial" panose="020B0604020202020204" pitchFamily="34" charset="0"/>
              </a:rPr>
              <a:t>learning</a:t>
            </a:r>
            <a:r>
              <a:rPr lang="en-US" sz="1400" b="0" i="0" dirty="0">
                <a:solidFill>
                  <a:srgbClr val="202124"/>
                </a:solidFill>
                <a:effectLst/>
                <a:latin typeface="arial" panose="020B0604020202020204" pitchFamily="34" charset="0"/>
              </a:rPr>
              <a:t> unsupervised from data that is unstructured or unlabeled.</a:t>
            </a:r>
          </a:p>
          <a:p>
            <a:pPr marL="457200" indent="-457200">
              <a:buFont typeface="Wingdings" panose="05000000000000000000" pitchFamily="2" charset="2"/>
              <a:buChar char="Ø"/>
            </a:pPr>
            <a:endParaRPr lang="en-US" sz="1400" b="0" i="0" dirty="0">
              <a:solidFill>
                <a:srgbClr val="202124"/>
              </a:solidFill>
              <a:effectLst/>
              <a:latin typeface="arial" panose="020B0604020202020204" pitchFamily="34" charset="0"/>
            </a:endParaRPr>
          </a:p>
          <a:p>
            <a:pPr marL="457200" indent="-457200">
              <a:buFont typeface="Wingdings" panose="05000000000000000000" pitchFamily="2" charset="2"/>
              <a:buChar char="Ø"/>
            </a:pPr>
            <a:r>
              <a:rPr lang="en-US" sz="1400" b="1" i="0" dirty="0">
                <a:solidFill>
                  <a:srgbClr val="202124"/>
                </a:solidFill>
                <a:effectLst/>
                <a:latin typeface="arial" panose="020B0604020202020204" pitchFamily="34" charset="0"/>
              </a:rPr>
              <a:t>Computer Vision :- It</a:t>
            </a:r>
            <a:r>
              <a:rPr lang="en-US" sz="1400" b="0" i="0" dirty="0">
                <a:solidFill>
                  <a:srgbClr val="202124"/>
                </a:solidFill>
                <a:effectLst/>
                <a:latin typeface="arial" panose="020B0604020202020204" pitchFamily="34" charset="0"/>
              </a:rPr>
              <a:t> is a field of artificial intelligence that trains </a:t>
            </a:r>
            <a:r>
              <a:rPr lang="en-US" sz="1400" i="0" dirty="0">
                <a:solidFill>
                  <a:srgbClr val="202124"/>
                </a:solidFill>
                <a:effectLst/>
                <a:latin typeface="arial" panose="020B0604020202020204" pitchFamily="34" charset="0"/>
              </a:rPr>
              <a:t>computers </a:t>
            </a:r>
            <a:r>
              <a:rPr lang="en-US" sz="1400" b="0" i="0" dirty="0">
                <a:solidFill>
                  <a:srgbClr val="202124"/>
                </a:solidFill>
                <a:effectLst/>
                <a:latin typeface="arial" panose="020B0604020202020204" pitchFamily="34" charset="0"/>
              </a:rPr>
              <a:t>to interpret and understand the visual world. Using digital images from cameras and videos and deep learning models, machines can accurately identify and classify objects.</a:t>
            </a:r>
          </a:p>
          <a:p>
            <a:pPr marL="457200" indent="-457200">
              <a:buFont typeface="Wingdings" panose="05000000000000000000" pitchFamily="2" charset="2"/>
              <a:buChar char="Ø"/>
            </a:pPr>
            <a:endParaRPr lang="en-US" sz="1400" b="0" i="0" dirty="0">
              <a:solidFill>
                <a:srgbClr val="202124"/>
              </a:solidFill>
              <a:effectLst/>
              <a:latin typeface="arial" panose="020B0604020202020204" pitchFamily="34" charset="0"/>
            </a:endParaRPr>
          </a:p>
          <a:p>
            <a:pPr marL="457200" indent="-457200">
              <a:buFont typeface="Wingdings" panose="05000000000000000000" pitchFamily="2" charset="2"/>
              <a:buChar char="Ø"/>
            </a:pPr>
            <a:r>
              <a:rPr lang="en-US" sz="1400" b="1" i="0" dirty="0">
                <a:solidFill>
                  <a:srgbClr val="202124"/>
                </a:solidFill>
                <a:effectLst/>
                <a:latin typeface="arial" panose="020B0604020202020204" pitchFamily="34" charset="0"/>
              </a:rPr>
              <a:t>OpenCV :- </a:t>
            </a:r>
            <a:r>
              <a:rPr lang="en-US" sz="1400" i="0" dirty="0">
                <a:solidFill>
                  <a:srgbClr val="202124"/>
                </a:solidFill>
                <a:effectLst/>
                <a:latin typeface="arial" panose="020B0604020202020204" pitchFamily="34" charset="0"/>
              </a:rPr>
              <a:t>It</a:t>
            </a:r>
            <a:r>
              <a:rPr lang="en-US" sz="1400" b="0" i="0" dirty="0">
                <a:solidFill>
                  <a:srgbClr val="202124"/>
                </a:solidFill>
                <a:effectLst/>
                <a:latin typeface="arial" panose="020B0604020202020204" pitchFamily="34" charset="0"/>
              </a:rPr>
              <a:t> is a cross-platform library using which we can develop real-time computer vision applications. It mainly focuses on image processing, video capture and analysis including features like face detection and object detection.</a:t>
            </a:r>
          </a:p>
          <a:p>
            <a:endParaRPr lang="en-US" sz="1400" b="0" i="0" dirty="0">
              <a:solidFill>
                <a:srgbClr val="202124"/>
              </a:solidFill>
              <a:effectLst/>
              <a:latin typeface="arial" panose="020B0604020202020204" pitchFamily="34" charset="0"/>
            </a:endParaRPr>
          </a:p>
          <a:p>
            <a:pPr marL="457200" indent="-457200">
              <a:buFont typeface="Wingdings" panose="05000000000000000000" pitchFamily="2" charset="2"/>
              <a:buChar char="Ø"/>
            </a:pPr>
            <a:r>
              <a:rPr lang="en-US" sz="1400" b="1" i="0" dirty="0">
                <a:solidFill>
                  <a:srgbClr val="202124"/>
                </a:solidFill>
                <a:effectLst/>
                <a:latin typeface="arial" panose="020B0604020202020204" pitchFamily="34" charset="0"/>
              </a:rPr>
              <a:t>YOLO :- </a:t>
            </a:r>
            <a:r>
              <a:rPr lang="en-US" sz="1400" i="0" dirty="0">
                <a:solidFill>
                  <a:srgbClr val="202124"/>
                </a:solidFill>
                <a:effectLst/>
                <a:latin typeface="arial" panose="020B0604020202020204" pitchFamily="34" charset="0"/>
              </a:rPr>
              <a:t>I</a:t>
            </a:r>
            <a:r>
              <a:rPr lang="en-US" sz="1400" dirty="0">
                <a:solidFill>
                  <a:srgbClr val="202124"/>
                </a:solidFill>
                <a:latin typeface="arial" panose="020B0604020202020204" pitchFamily="34" charset="0"/>
              </a:rPr>
              <a:t>t</a:t>
            </a:r>
            <a:r>
              <a:rPr lang="en-US" sz="1400" b="1" dirty="0">
                <a:solidFill>
                  <a:srgbClr val="202124"/>
                </a:solidFill>
                <a:latin typeface="arial" panose="020B0604020202020204" pitchFamily="34" charset="0"/>
              </a:rPr>
              <a:t> </a:t>
            </a:r>
            <a:r>
              <a:rPr lang="en-US" sz="1400" b="0" i="0" dirty="0">
                <a:solidFill>
                  <a:srgbClr val="202124"/>
                </a:solidFill>
                <a:effectLst/>
                <a:latin typeface="arial" panose="020B0604020202020204" pitchFamily="34" charset="0"/>
              </a:rPr>
              <a:t>is a clever convolutional neural network (CNN) for doing </a:t>
            </a:r>
            <a:r>
              <a:rPr lang="en-US" sz="1400" i="0" dirty="0">
                <a:solidFill>
                  <a:srgbClr val="202124"/>
                </a:solidFill>
                <a:effectLst/>
                <a:latin typeface="arial" panose="020B0604020202020204" pitchFamily="34" charset="0"/>
              </a:rPr>
              <a:t>object detection</a:t>
            </a:r>
            <a:r>
              <a:rPr lang="en-US" sz="1400" b="0" i="0" dirty="0">
                <a:solidFill>
                  <a:srgbClr val="202124"/>
                </a:solidFill>
                <a:effectLst/>
                <a:latin typeface="arial" panose="020B0604020202020204" pitchFamily="34" charset="0"/>
              </a:rPr>
              <a:t> in real-time. The algorithm applies a single neural network to the full image, and then divides the image into regions and predicts bounding boxes and probabilities for each region.</a:t>
            </a:r>
          </a:p>
          <a:p>
            <a:pPr marL="457200" indent="-457200">
              <a:buFont typeface="Wingdings" panose="05000000000000000000" pitchFamily="2" charset="2"/>
              <a:buChar char="Ø"/>
            </a:pPr>
            <a:endParaRPr lang="en-US" sz="1400" dirty="0">
              <a:solidFill>
                <a:srgbClr val="202124"/>
              </a:solidFill>
              <a:latin typeface="arial" panose="020B0604020202020204" pitchFamily="34" charset="0"/>
            </a:endParaRPr>
          </a:p>
          <a:p>
            <a:pPr marL="457200" indent="-457200">
              <a:buFont typeface="Wingdings" panose="05000000000000000000" pitchFamily="2" charset="2"/>
              <a:buChar char="Ø"/>
            </a:pPr>
            <a:r>
              <a:rPr lang="en-US" sz="1400" b="1" i="0" dirty="0">
                <a:solidFill>
                  <a:srgbClr val="202124"/>
                </a:solidFill>
                <a:effectLst/>
                <a:latin typeface="arial" panose="020B0604020202020204" pitchFamily="34" charset="0"/>
              </a:rPr>
              <a:t>Python :- </a:t>
            </a:r>
            <a:r>
              <a:rPr lang="en-US" sz="1400" i="0" dirty="0">
                <a:solidFill>
                  <a:srgbClr val="202124"/>
                </a:solidFill>
                <a:effectLst/>
                <a:latin typeface="arial" panose="020B0604020202020204" pitchFamily="34" charset="0"/>
              </a:rPr>
              <a:t>It </a:t>
            </a:r>
            <a:r>
              <a:rPr lang="en-US" sz="1400" b="0" i="0" dirty="0">
                <a:solidFill>
                  <a:srgbClr val="202124"/>
                </a:solidFill>
                <a:effectLst/>
                <a:latin typeface="arial" panose="020B0604020202020204" pitchFamily="34" charset="0"/>
              </a:rPr>
              <a:t>is a general-purpose coding language—which means that, unlike HTML, CSS, and JavaScript, it can be </a:t>
            </a:r>
            <a:r>
              <a:rPr lang="en-US" sz="1400" i="0" dirty="0">
                <a:solidFill>
                  <a:srgbClr val="202124"/>
                </a:solidFill>
                <a:effectLst/>
                <a:latin typeface="arial" panose="020B0604020202020204" pitchFamily="34" charset="0"/>
              </a:rPr>
              <a:t>used for </a:t>
            </a:r>
            <a:r>
              <a:rPr lang="en-US" sz="1400" b="0" i="0" dirty="0">
                <a:solidFill>
                  <a:srgbClr val="202124"/>
                </a:solidFill>
                <a:effectLst/>
                <a:latin typeface="arial" panose="020B0604020202020204" pitchFamily="34" charset="0"/>
              </a:rPr>
              <a:t>other types of programming and software development besides web development.</a:t>
            </a:r>
          </a:p>
          <a:p>
            <a:pPr marL="457200" indent="-457200">
              <a:buFont typeface="Wingdings" panose="05000000000000000000" pitchFamily="2" charset="2"/>
              <a:buChar char="Ø"/>
            </a:pPr>
            <a:endParaRPr lang="en-US" sz="1400" dirty="0">
              <a:solidFill>
                <a:srgbClr val="202124"/>
              </a:solidFill>
              <a:latin typeface="arial" panose="020B0604020202020204" pitchFamily="34" charset="0"/>
            </a:endParaRPr>
          </a:p>
          <a:p>
            <a:pPr marL="457200" indent="-457200">
              <a:buFont typeface="Wingdings" panose="05000000000000000000" pitchFamily="2" charset="2"/>
              <a:buChar char="Ø"/>
            </a:pPr>
            <a:r>
              <a:rPr lang="en-US" sz="1400" b="1" i="0" dirty="0">
                <a:solidFill>
                  <a:srgbClr val="202124"/>
                </a:solidFill>
                <a:effectLst/>
                <a:latin typeface="arial" panose="020B0604020202020204" pitchFamily="34" charset="0"/>
              </a:rPr>
              <a:t>Image Processing :- </a:t>
            </a:r>
            <a:r>
              <a:rPr lang="en-US" sz="1400" i="0" dirty="0">
                <a:solidFill>
                  <a:srgbClr val="202124"/>
                </a:solidFill>
                <a:effectLst/>
                <a:latin typeface="arial" panose="020B0604020202020204" pitchFamily="34" charset="0"/>
              </a:rPr>
              <a:t>It is a method to perform some operations on an image, to get an enhanced image or to extract some useful information from it.</a:t>
            </a:r>
          </a:p>
          <a:p>
            <a:pPr marL="457200" indent="-457200">
              <a:buFont typeface="Wingdings" panose="05000000000000000000" pitchFamily="2" charset="2"/>
              <a:buChar char="Ø"/>
            </a:pPr>
            <a:endParaRPr lang="en-US" sz="1400" dirty="0">
              <a:solidFill>
                <a:srgbClr val="202124"/>
              </a:solidFill>
              <a:latin typeface="arial" panose="020B0604020202020204" pitchFamily="34" charset="0"/>
            </a:endParaRPr>
          </a:p>
          <a:p>
            <a:pPr marL="457200" indent="-457200">
              <a:buFont typeface="Wingdings" panose="05000000000000000000" pitchFamily="2" charset="2"/>
              <a:buChar char="Ø"/>
            </a:pPr>
            <a:r>
              <a:rPr lang="en-US" sz="1400" b="1" i="0" dirty="0">
                <a:solidFill>
                  <a:srgbClr val="202124"/>
                </a:solidFill>
                <a:effectLst/>
                <a:latin typeface="arial" panose="020B0604020202020204" pitchFamily="34" charset="0"/>
              </a:rPr>
              <a:t>Artificial intelligence :- </a:t>
            </a:r>
            <a:r>
              <a:rPr lang="en-US" sz="1400" b="0" i="0" dirty="0">
                <a:solidFill>
                  <a:srgbClr val="202124"/>
                </a:solidFill>
                <a:effectLst/>
                <a:latin typeface="arial" panose="020B0604020202020204" pitchFamily="34" charset="0"/>
              </a:rPr>
              <a:t>It refers to the simulation of human </a:t>
            </a:r>
            <a:r>
              <a:rPr lang="en-US" sz="1400" b="1" i="0" dirty="0">
                <a:solidFill>
                  <a:srgbClr val="202124"/>
                </a:solidFill>
                <a:effectLst/>
                <a:latin typeface="arial" panose="020B0604020202020204" pitchFamily="34" charset="0"/>
              </a:rPr>
              <a:t>i</a:t>
            </a:r>
            <a:r>
              <a:rPr lang="en-US" sz="1400" i="0" dirty="0">
                <a:solidFill>
                  <a:srgbClr val="202124"/>
                </a:solidFill>
                <a:effectLst/>
                <a:latin typeface="arial" panose="020B0604020202020204" pitchFamily="34" charset="0"/>
              </a:rPr>
              <a:t>ntelligence</a:t>
            </a:r>
            <a:r>
              <a:rPr lang="en-US" sz="1400" b="0" i="0" dirty="0">
                <a:solidFill>
                  <a:srgbClr val="202124"/>
                </a:solidFill>
                <a:effectLst/>
                <a:latin typeface="arial" panose="020B0604020202020204" pitchFamily="34" charset="0"/>
              </a:rPr>
              <a:t> in machines that are programmed to think like humans and mimic their actions.</a:t>
            </a:r>
          </a:p>
          <a:p>
            <a:pPr marL="457200" indent="-457200">
              <a:buFont typeface="Wingdings" panose="05000000000000000000" pitchFamily="2" charset="2"/>
              <a:buChar char="Ø"/>
            </a:pPr>
            <a:endParaRPr lang="en-US" sz="1400" dirty="0">
              <a:solidFill>
                <a:srgbClr val="202124"/>
              </a:solidFill>
              <a:latin typeface="arial" panose="020B0604020202020204" pitchFamily="34" charset="0"/>
            </a:endParaRPr>
          </a:p>
          <a:p>
            <a:pPr marL="457200" indent="-457200">
              <a:buFont typeface="Wingdings" panose="05000000000000000000" pitchFamily="2" charset="2"/>
              <a:buChar char="Ø"/>
            </a:pPr>
            <a:r>
              <a:rPr lang="en-US" sz="1400" b="1" i="0" dirty="0">
                <a:solidFill>
                  <a:srgbClr val="202124"/>
                </a:solidFill>
                <a:effectLst/>
                <a:latin typeface="arial" panose="020B0604020202020204" pitchFamily="34" charset="0"/>
              </a:rPr>
              <a:t>Machine learning </a:t>
            </a:r>
            <a:r>
              <a:rPr lang="en-US" sz="1400" i="0" dirty="0">
                <a:solidFill>
                  <a:srgbClr val="202124"/>
                </a:solidFill>
                <a:effectLst/>
                <a:latin typeface="arial" panose="020B0604020202020204" pitchFamily="34" charset="0"/>
              </a:rPr>
              <a:t>:- It is a method of data analysis that automates analytical model building. It is a branch of artificial intelligence based on the idea that systems can learn from data, identify patterns and make decisions with minimal human intervention.</a:t>
            </a:r>
          </a:p>
          <a:p>
            <a:endParaRPr lang="en-IN" sz="1400" dirty="0"/>
          </a:p>
        </p:txBody>
      </p:sp>
      <p:graphicFrame>
        <p:nvGraphicFramePr>
          <p:cNvPr id="4" name="Table 4">
            <a:extLst>
              <a:ext uri="{FF2B5EF4-FFF2-40B4-BE49-F238E27FC236}">
                <a16:creationId xmlns:a16="http://schemas.microsoft.com/office/drawing/2014/main" id="{454D0F6A-87A3-4678-87DD-E23CB601B9D2}"/>
              </a:ext>
            </a:extLst>
          </p:cNvPr>
          <p:cNvGraphicFramePr>
            <a:graphicFrameLocks noGrp="1"/>
          </p:cNvGraphicFramePr>
          <p:nvPr>
            <p:extLst>
              <p:ext uri="{D42A27DB-BD31-4B8C-83A1-F6EECF244321}">
                <p14:modId xmlns:p14="http://schemas.microsoft.com/office/powerpoint/2010/main" val="1219517644"/>
              </p:ext>
            </p:extLst>
          </p:nvPr>
        </p:nvGraphicFramePr>
        <p:xfrm>
          <a:off x="9408160" y="1"/>
          <a:ext cx="2783840" cy="6857999"/>
        </p:xfrm>
        <a:graphic>
          <a:graphicData uri="http://schemas.openxmlformats.org/drawingml/2006/table">
            <a:tbl>
              <a:tblPr firstRow="1" bandRow="1">
                <a:tableStyleId>{E269D01E-BC32-4049-B463-5C60D7B0CCD2}</a:tableStyleId>
              </a:tblPr>
              <a:tblGrid>
                <a:gridCol w="2783840">
                  <a:extLst>
                    <a:ext uri="{9D8B030D-6E8A-4147-A177-3AD203B41FA5}">
                      <a16:colId xmlns:a16="http://schemas.microsoft.com/office/drawing/2014/main" val="2276400461"/>
                    </a:ext>
                  </a:extLst>
                </a:gridCol>
              </a:tblGrid>
              <a:tr h="843194">
                <a:tc>
                  <a:txBody>
                    <a:bodyPr/>
                    <a:lstStyle/>
                    <a:p>
                      <a:pPr marL="285750" indent="-285750">
                        <a:buFont typeface="Wingdings" panose="05000000000000000000" pitchFamily="2" charset="2"/>
                        <a:buChar char="q"/>
                      </a:pPr>
                      <a:r>
                        <a:rPr lang="en-IN" sz="2400" b="0" dirty="0">
                          <a:effectLst>
                            <a:outerShdw blurRad="38100" dist="38100" dir="2700000" algn="tl">
                              <a:srgbClr val="000000">
                                <a:alpha val="43137"/>
                              </a:srgbClr>
                            </a:outerShdw>
                          </a:effectLst>
                        </a:rPr>
                        <a:t>Deep Learning </a:t>
                      </a:r>
                    </a:p>
                  </a:txBody>
                  <a:tcPr>
                    <a:gradFill>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shape">
                        <a:fillToRect l="50000" t="50000" r="50000" b="50000"/>
                      </a:path>
                    </a:gradFill>
                  </a:tcPr>
                </a:tc>
                <a:extLst>
                  <a:ext uri="{0D108BD9-81ED-4DB2-BD59-A6C34878D82A}">
                    <a16:rowId xmlns:a16="http://schemas.microsoft.com/office/drawing/2014/main" val="1289406664"/>
                  </a:ext>
                </a:extLst>
              </a:tr>
              <a:tr h="843194">
                <a:tc>
                  <a:txBody>
                    <a:bodyPr/>
                    <a:lstStyle/>
                    <a:p>
                      <a:pPr marL="285750" indent="-285750">
                        <a:buFont typeface="Wingdings" panose="05000000000000000000" pitchFamily="2" charset="2"/>
                        <a:buChar char="q"/>
                      </a:pPr>
                      <a:r>
                        <a:rPr lang="en-IN" sz="2400" b="0" dirty="0">
                          <a:effectLst>
                            <a:outerShdw blurRad="38100" dist="38100" dir="2700000" algn="tl">
                              <a:srgbClr val="000000">
                                <a:alpha val="43137"/>
                              </a:srgbClr>
                            </a:outerShdw>
                          </a:effectLst>
                        </a:rPr>
                        <a:t>Computer Vision </a:t>
                      </a:r>
                    </a:p>
                  </a:txBody>
                  <a:tcPr>
                    <a:gradFill>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shape">
                        <a:fillToRect l="50000" t="50000" r="50000" b="50000"/>
                      </a:path>
                    </a:gradFill>
                  </a:tcPr>
                </a:tc>
                <a:extLst>
                  <a:ext uri="{0D108BD9-81ED-4DB2-BD59-A6C34878D82A}">
                    <a16:rowId xmlns:a16="http://schemas.microsoft.com/office/drawing/2014/main" val="3944727218"/>
                  </a:ext>
                </a:extLst>
              </a:tr>
              <a:tr h="843194">
                <a:tc>
                  <a:txBody>
                    <a:bodyPr/>
                    <a:lstStyle/>
                    <a:p>
                      <a:pPr marL="285750" indent="-285750">
                        <a:buFont typeface="Wingdings" panose="05000000000000000000" pitchFamily="2" charset="2"/>
                        <a:buChar char="q"/>
                      </a:pPr>
                      <a:r>
                        <a:rPr lang="en-IN" sz="2400" b="0" dirty="0">
                          <a:effectLst>
                            <a:outerShdw blurRad="38100" dist="38100" dir="2700000" algn="tl">
                              <a:srgbClr val="000000">
                                <a:alpha val="43137"/>
                              </a:srgbClr>
                            </a:outerShdw>
                          </a:effectLst>
                        </a:rPr>
                        <a:t>OpenCV </a:t>
                      </a:r>
                    </a:p>
                  </a:txBody>
                  <a:tcPr>
                    <a:gradFill>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shape">
                        <a:fillToRect l="50000" t="50000" r="50000" b="50000"/>
                      </a:path>
                    </a:gradFill>
                  </a:tcPr>
                </a:tc>
                <a:extLst>
                  <a:ext uri="{0D108BD9-81ED-4DB2-BD59-A6C34878D82A}">
                    <a16:rowId xmlns:a16="http://schemas.microsoft.com/office/drawing/2014/main" val="2817126653"/>
                  </a:ext>
                </a:extLst>
              </a:tr>
              <a:tr h="955641">
                <a:tc>
                  <a:txBody>
                    <a:bodyPr/>
                    <a:lstStyle/>
                    <a:p>
                      <a:pPr marL="285750" indent="-285750">
                        <a:buFont typeface="Wingdings" panose="05000000000000000000" pitchFamily="2" charset="2"/>
                        <a:buChar char="q"/>
                      </a:pPr>
                      <a:r>
                        <a:rPr lang="en-IN" sz="2400" b="0" dirty="0">
                          <a:effectLst>
                            <a:outerShdw blurRad="38100" dist="38100" dir="2700000" algn="tl">
                              <a:srgbClr val="000000">
                                <a:alpha val="43137"/>
                              </a:srgbClr>
                            </a:outerShdw>
                          </a:effectLst>
                        </a:rPr>
                        <a:t>Yolo Object Detection</a:t>
                      </a:r>
                    </a:p>
                  </a:txBody>
                  <a:tcPr>
                    <a:gradFill>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shape">
                        <a:fillToRect l="50000" t="50000" r="50000" b="50000"/>
                      </a:path>
                    </a:gradFill>
                  </a:tcPr>
                </a:tc>
                <a:extLst>
                  <a:ext uri="{0D108BD9-81ED-4DB2-BD59-A6C34878D82A}">
                    <a16:rowId xmlns:a16="http://schemas.microsoft.com/office/drawing/2014/main" val="3160122836"/>
                  </a:ext>
                </a:extLst>
              </a:tr>
              <a:tr h="843194">
                <a:tc>
                  <a:txBody>
                    <a:bodyPr/>
                    <a:lstStyle/>
                    <a:p>
                      <a:pPr marL="285750" indent="-285750">
                        <a:buFont typeface="Wingdings" panose="05000000000000000000" pitchFamily="2" charset="2"/>
                        <a:buChar char="q"/>
                      </a:pPr>
                      <a:r>
                        <a:rPr lang="en-IN" sz="2400" b="0" dirty="0">
                          <a:effectLst>
                            <a:outerShdw blurRad="38100" dist="38100" dir="2700000" algn="tl">
                              <a:srgbClr val="000000">
                                <a:alpha val="43137"/>
                              </a:srgbClr>
                            </a:outerShdw>
                          </a:effectLst>
                        </a:rPr>
                        <a:t>Python </a:t>
                      </a:r>
                    </a:p>
                  </a:txBody>
                  <a:tcPr>
                    <a:gradFill>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shape">
                        <a:fillToRect l="50000" t="50000" r="50000" b="50000"/>
                      </a:path>
                    </a:gradFill>
                  </a:tcPr>
                </a:tc>
                <a:extLst>
                  <a:ext uri="{0D108BD9-81ED-4DB2-BD59-A6C34878D82A}">
                    <a16:rowId xmlns:a16="http://schemas.microsoft.com/office/drawing/2014/main" val="3250654169"/>
                  </a:ext>
                </a:extLst>
              </a:tr>
              <a:tr h="843194">
                <a:tc>
                  <a:txBody>
                    <a:bodyPr/>
                    <a:lstStyle/>
                    <a:p>
                      <a:pPr marL="285750" indent="-285750">
                        <a:buFont typeface="Wingdings" panose="05000000000000000000" pitchFamily="2" charset="2"/>
                        <a:buChar char="q"/>
                      </a:pPr>
                      <a:r>
                        <a:rPr lang="en-US" sz="2400" b="0" dirty="0">
                          <a:effectLst>
                            <a:outerShdw blurRad="38100" dist="38100" dir="2700000" algn="tl">
                              <a:srgbClr val="000000">
                                <a:alpha val="43137"/>
                              </a:srgbClr>
                            </a:outerShdw>
                          </a:effectLst>
                        </a:rPr>
                        <a:t>Image Processing</a:t>
                      </a:r>
                      <a:endParaRPr lang="en-IN" sz="2400" b="0" dirty="0">
                        <a:effectLst>
                          <a:outerShdw blurRad="38100" dist="38100" dir="2700000" algn="tl">
                            <a:srgbClr val="000000">
                              <a:alpha val="43137"/>
                            </a:srgbClr>
                          </a:outerShdw>
                        </a:effectLst>
                      </a:endParaRPr>
                    </a:p>
                  </a:txBody>
                  <a:tcPr>
                    <a:gradFill>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shape">
                        <a:fillToRect l="50000" t="50000" r="50000" b="50000"/>
                      </a:path>
                    </a:gradFill>
                  </a:tcPr>
                </a:tc>
                <a:extLst>
                  <a:ext uri="{0D108BD9-81ED-4DB2-BD59-A6C34878D82A}">
                    <a16:rowId xmlns:a16="http://schemas.microsoft.com/office/drawing/2014/main" val="2184985392"/>
                  </a:ext>
                </a:extLst>
              </a:tr>
              <a:tr h="843194">
                <a:tc>
                  <a:txBody>
                    <a:bodyPr/>
                    <a:lstStyle/>
                    <a:p>
                      <a:pPr marL="285750" indent="-285750">
                        <a:buFont typeface="Wingdings" panose="05000000000000000000" pitchFamily="2" charset="2"/>
                        <a:buChar char="q"/>
                      </a:pPr>
                      <a:r>
                        <a:rPr lang="en-US" sz="2400" b="0" dirty="0">
                          <a:effectLst>
                            <a:outerShdw blurRad="38100" dist="38100" dir="2700000" algn="tl">
                              <a:srgbClr val="000000">
                                <a:alpha val="43137"/>
                              </a:srgbClr>
                            </a:outerShdw>
                          </a:effectLst>
                        </a:rPr>
                        <a:t> </a:t>
                      </a:r>
                      <a:r>
                        <a:rPr lang="en-IN" sz="2400" b="0" i="0" kern="1200" dirty="0">
                          <a:solidFill>
                            <a:schemeClr val="lt1"/>
                          </a:solidFill>
                          <a:effectLst>
                            <a:outerShdw blurRad="38100" dist="38100" dir="2700000" algn="tl">
                              <a:srgbClr val="000000">
                                <a:alpha val="43137"/>
                              </a:srgbClr>
                            </a:outerShdw>
                          </a:effectLst>
                          <a:latin typeface="+mn-lt"/>
                          <a:ea typeface="+mn-ea"/>
                          <a:cs typeface="+mn-cs"/>
                        </a:rPr>
                        <a:t>Artificial intelligence</a:t>
                      </a:r>
                      <a:endParaRPr lang="en-IN" sz="2400" b="0" dirty="0">
                        <a:effectLst>
                          <a:outerShdw blurRad="38100" dist="38100" dir="2700000" algn="tl">
                            <a:srgbClr val="000000">
                              <a:alpha val="43137"/>
                            </a:srgbClr>
                          </a:outerShdw>
                        </a:effectLst>
                      </a:endParaRPr>
                    </a:p>
                  </a:txBody>
                  <a:tcPr>
                    <a:gradFill>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shape">
                        <a:fillToRect l="50000" t="50000" r="50000" b="50000"/>
                      </a:path>
                    </a:gradFill>
                  </a:tcPr>
                </a:tc>
                <a:extLst>
                  <a:ext uri="{0D108BD9-81ED-4DB2-BD59-A6C34878D82A}">
                    <a16:rowId xmlns:a16="http://schemas.microsoft.com/office/drawing/2014/main" val="1264598835"/>
                  </a:ext>
                </a:extLst>
              </a:tr>
              <a:tr h="843194">
                <a:tc>
                  <a:txBody>
                    <a:bodyPr/>
                    <a:lstStyle/>
                    <a:p>
                      <a:pPr marL="285750" indent="-285750">
                        <a:buFont typeface="Wingdings" panose="05000000000000000000" pitchFamily="2" charset="2"/>
                        <a:buChar char="q"/>
                      </a:pPr>
                      <a:r>
                        <a:rPr lang="en-IN" sz="2400" b="0" i="0" kern="1200" dirty="0">
                          <a:solidFill>
                            <a:schemeClr val="lt1"/>
                          </a:solidFill>
                          <a:effectLst>
                            <a:outerShdw blurRad="38100" dist="38100" dir="2700000" algn="tl">
                              <a:srgbClr val="000000">
                                <a:alpha val="43137"/>
                              </a:srgbClr>
                            </a:outerShdw>
                          </a:effectLst>
                          <a:latin typeface="+mn-lt"/>
                          <a:ea typeface="+mn-ea"/>
                          <a:cs typeface="+mn-cs"/>
                        </a:rPr>
                        <a:t>Machine learning </a:t>
                      </a:r>
                      <a:endParaRPr lang="en-IN" sz="2400" b="0" dirty="0">
                        <a:effectLst>
                          <a:outerShdw blurRad="38100" dist="38100" dir="2700000" algn="tl">
                            <a:srgbClr val="000000">
                              <a:alpha val="43137"/>
                            </a:srgbClr>
                          </a:outerShdw>
                        </a:effectLst>
                      </a:endParaRPr>
                    </a:p>
                  </a:txBody>
                  <a:tcPr>
                    <a:gradFill>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shape">
                        <a:fillToRect l="50000" t="50000" r="50000" b="50000"/>
                      </a:path>
                    </a:gradFill>
                  </a:tcPr>
                </a:tc>
                <a:extLst>
                  <a:ext uri="{0D108BD9-81ED-4DB2-BD59-A6C34878D82A}">
                    <a16:rowId xmlns:a16="http://schemas.microsoft.com/office/drawing/2014/main" val="3345766811"/>
                  </a:ext>
                </a:extLst>
              </a:tr>
            </a:tbl>
          </a:graphicData>
        </a:graphic>
      </p:graphicFrame>
    </p:spTree>
    <p:extLst>
      <p:ext uri="{BB962C8B-B14F-4D97-AF65-F5344CB8AC3E}">
        <p14:creationId xmlns:p14="http://schemas.microsoft.com/office/powerpoint/2010/main" val="29889313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5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60692-3612-48BE-A015-244AE81AAC5C}"/>
              </a:ext>
            </a:extLst>
          </p:cNvPr>
          <p:cNvSpPr>
            <a:spLocks noGrp="1"/>
          </p:cNvSpPr>
          <p:nvPr>
            <p:ph type="title"/>
          </p:nvPr>
        </p:nvSpPr>
        <p:spPr>
          <a:xfrm>
            <a:off x="645160" y="0"/>
            <a:ext cx="10515600" cy="1325563"/>
          </a:xfrm>
        </p:spPr>
        <p:txBody>
          <a:bodyPr>
            <a:normAutofit/>
          </a:bodyPr>
          <a:lstStyle/>
          <a:p>
            <a:pPr algn="ctr"/>
            <a:r>
              <a:rPr lang="en-US" sz="4800" b="1" u="sng" dirty="0">
                <a:effectLst>
                  <a:outerShdw blurRad="38100" dist="38100" dir="2700000" algn="tl">
                    <a:srgbClr val="000000">
                      <a:alpha val="43137"/>
                    </a:srgbClr>
                  </a:outerShdw>
                </a:effectLst>
                <a:highlight>
                  <a:srgbClr val="C0C0C0"/>
                </a:highlight>
                <a:latin typeface="Garamond" panose="02020404030301010803" pitchFamily="18" charset="0"/>
              </a:rPr>
              <a:t>Proposed Methodology </a:t>
            </a:r>
            <a:endParaRPr lang="en-IN" sz="4800" b="1" u="sng" dirty="0">
              <a:effectLst>
                <a:outerShdw blurRad="38100" dist="38100" dir="2700000" algn="tl">
                  <a:srgbClr val="000000">
                    <a:alpha val="43137"/>
                  </a:srgbClr>
                </a:outerShdw>
              </a:effectLst>
              <a:highlight>
                <a:srgbClr val="C0C0C0"/>
              </a:highlight>
              <a:latin typeface="Garamond" panose="02020404030301010803" pitchFamily="18" charset="0"/>
            </a:endParaRPr>
          </a:p>
        </p:txBody>
      </p:sp>
      <p:sp>
        <p:nvSpPr>
          <p:cNvPr id="5" name="TextBox 4">
            <a:extLst>
              <a:ext uri="{FF2B5EF4-FFF2-40B4-BE49-F238E27FC236}">
                <a16:creationId xmlns:a16="http://schemas.microsoft.com/office/drawing/2014/main" id="{47267021-0371-49DD-92BC-4E50A1CFAC11}"/>
              </a:ext>
            </a:extLst>
          </p:cNvPr>
          <p:cNvSpPr txBox="1"/>
          <p:nvPr/>
        </p:nvSpPr>
        <p:spPr>
          <a:xfrm>
            <a:off x="209550" y="1106488"/>
            <a:ext cx="3448050" cy="5632311"/>
          </a:xfrm>
          <a:prstGeom prst="rect">
            <a:avLst/>
          </a:prstGeom>
          <a:noFill/>
        </p:spPr>
        <p:txBody>
          <a:bodyPr wrap="square" rtlCol="0">
            <a:spAutoFit/>
          </a:bodyPr>
          <a:lstStyle/>
          <a:p>
            <a:r>
              <a:rPr lang="en-US" sz="2400" b="1" dirty="0">
                <a:effectLst>
                  <a:outerShdw blurRad="38100" dist="38100" dir="2700000" algn="tl">
                    <a:srgbClr val="000000">
                      <a:alpha val="43137"/>
                    </a:srgbClr>
                  </a:outerShdw>
                </a:effectLst>
                <a:highlight>
                  <a:srgbClr val="C0C0C0"/>
                </a:highlight>
                <a:latin typeface="Garamond" panose="02020404030301010803" pitchFamily="18" charset="0"/>
              </a:rPr>
              <a:t>The steps for building a social distancing detector tool are :-</a:t>
            </a:r>
          </a:p>
          <a:p>
            <a:endParaRPr lang="en-US" sz="2400" b="1" dirty="0">
              <a:effectLst>
                <a:outerShdw blurRad="38100" dist="38100" dir="2700000" algn="tl">
                  <a:srgbClr val="000000">
                    <a:alpha val="43137"/>
                  </a:srgbClr>
                </a:outerShdw>
              </a:effectLst>
              <a:highlight>
                <a:srgbClr val="C0C0C0"/>
              </a:highlight>
              <a:latin typeface="Garamond" panose="02020404030301010803" pitchFamily="18" charset="0"/>
            </a:endParaRPr>
          </a:p>
          <a:p>
            <a:r>
              <a:rPr lang="en-US" sz="2400" b="1" dirty="0">
                <a:effectLst>
                  <a:outerShdw blurRad="38100" dist="38100" dir="2700000" algn="tl">
                    <a:srgbClr val="000000">
                      <a:alpha val="43137"/>
                    </a:srgbClr>
                  </a:outerShdw>
                </a:effectLst>
                <a:highlight>
                  <a:srgbClr val="C0C0C0"/>
                </a:highlight>
                <a:latin typeface="Garamond" panose="02020404030301010803" pitchFamily="18" charset="0"/>
              </a:rPr>
              <a:t> </a:t>
            </a:r>
            <a:r>
              <a:rPr lang="en-US" sz="2400" b="1" dirty="0">
                <a:highlight>
                  <a:srgbClr val="C0C0C0"/>
                </a:highlight>
                <a:latin typeface="Garamond" panose="02020404030301010803" pitchFamily="18" charset="0"/>
              </a:rPr>
              <a:t>1. Apply object detection to detect all the people in an image or video stream. </a:t>
            </a:r>
          </a:p>
          <a:p>
            <a:r>
              <a:rPr lang="en-US" sz="2400" b="1" dirty="0">
                <a:highlight>
                  <a:srgbClr val="C0C0C0"/>
                </a:highlight>
                <a:latin typeface="Garamond" panose="02020404030301010803" pitchFamily="18" charset="0"/>
              </a:rPr>
              <a:t>2. Pairwise distances are computed between each detected person. </a:t>
            </a:r>
          </a:p>
          <a:p>
            <a:r>
              <a:rPr lang="en-US" sz="2400" b="1" dirty="0">
                <a:highlight>
                  <a:srgbClr val="C0C0C0"/>
                </a:highlight>
                <a:latin typeface="Garamond" panose="02020404030301010803" pitchFamily="18" charset="0"/>
              </a:rPr>
              <a:t>3. Based on the distance computed, check whether two people are less than N pixels apart.</a:t>
            </a:r>
            <a:endParaRPr lang="en-IN" sz="2400" b="1" dirty="0">
              <a:highlight>
                <a:srgbClr val="C0C0C0"/>
              </a:highlight>
              <a:latin typeface="Garamond" panose="02020404030301010803" pitchFamily="18" charset="0"/>
            </a:endParaRPr>
          </a:p>
        </p:txBody>
      </p:sp>
      <p:cxnSp>
        <p:nvCxnSpPr>
          <p:cNvPr id="7" name="Straight Connector 6">
            <a:extLst>
              <a:ext uri="{FF2B5EF4-FFF2-40B4-BE49-F238E27FC236}">
                <a16:creationId xmlns:a16="http://schemas.microsoft.com/office/drawing/2014/main" id="{1284C725-F45A-4B46-A25F-735289D5BED6}"/>
              </a:ext>
            </a:extLst>
          </p:cNvPr>
          <p:cNvCxnSpPr>
            <a:cxnSpLocks/>
          </p:cNvCxnSpPr>
          <p:nvPr/>
        </p:nvCxnSpPr>
        <p:spPr>
          <a:xfrm>
            <a:off x="4067175" y="1106488"/>
            <a:ext cx="1" cy="5751512"/>
          </a:xfrm>
          <a:prstGeom prst="line">
            <a:avLst/>
          </a:prstGeom>
          <a:ln>
            <a:headEnd type="none" w="med" len="med"/>
            <a:tailEnd type="none" w="med" len="med"/>
          </a:ln>
        </p:spPr>
        <p:style>
          <a:lnRef idx="2">
            <a:schemeClr val="dk1"/>
          </a:lnRef>
          <a:fillRef idx="0">
            <a:schemeClr val="dk1"/>
          </a:fillRef>
          <a:effectRef idx="1">
            <a:schemeClr val="dk1"/>
          </a:effectRef>
          <a:fontRef idx="minor">
            <a:schemeClr val="tx1"/>
          </a:fontRef>
        </p:style>
      </p:cxnSp>
      <p:sp>
        <p:nvSpPr>
          <p:cNvPr id="12" name="TextBox 11">
            <a:extLst>
              <a:ext uri="{FF2B5EF4-FFF2-40B4-BE49-F238E27FC236}">
                <a16:creationId xmlns:a16="http://schemas.microsoft.com/office/drawing/2014/main" id="{6C1E52C7-CB65-40B3-A3CC-9C5F5B5F92C7}"/>
              </a:ext>
            </a:extLst>
          </p:cNvPr>
          <p:cNvSpPr txBox="1"/>
          <p:nvPr/>
        </p:nvSpPr>
        <p:spPr>
          <a:xfrm>
            <a:off x="4093210" y="1058366"/>
            <a:ext cx="7810500" cy="5847755"/>
          </a:xfrm>
          <a:prstGeom prst="rect">
            <a:avLst/>
          </a:prstGeom>
          <a:noFill/>
        </p:spPr>
        <p:txBody>
          <a:bodyPr wrap="square" rtlCol="0">
            <a:spAutoFit/>
          </a:bodyPr>
          <a:lstStyle/>
          <a:p>
            <a:pPr algn="ctr"/>
            <a:r>
              <a:rPr lang="en-US" sz="3200" b="1" dirty="0">
                <a:effectLst>
                  <a:outerShdw blurRad="38100" dist="38100" dir="2700000" algn="tl">
                    <a:srgbClr val="000000">
                      <a:alpha val="43137"/>
                    </a:srgbClr>
                  </a:outerShdw>
                </a:effectLst>
                <a:highlight>
                  <a:srgbClr val="C0C0C0"/>
                </a:highlight>
                <a:latin typeface="Garamond" panose="02020404030301010803" pitchFamily="18" charset="0"/>
              </a:rPr>
              <a:t>Process</a:t>
            </a:r>
            <a:r>
              <a:rPr lang="en-US" sz="3200" b="1" u="sng" dirty="0">
                <a:effectLst>
                  <a:outerShdw blurRad="38100" dist="38100" dir="2700000" algn="tl">
                    <a:srgbClr val="000000">
                      <a:alpha val="43137"/>
                    </a:srgbClr>
                  </a:outerShdw>
                </a:effectLst>
                <a:highlight>
                  <a:srgbClr val="C0C0C0"/>
                </a:highlight>
                <a:latin typeface="Garamond" panose="02020404030301010803" pitchFamily="18" charset="0"/>
              </a:rPr>
              <a:t> :</a:t>
            </a:r>
          </a:p>
          <a:p>
            <a:pPr algn="ctr"/>
            <a:r>
              <a:rPr lang="en-US" b="1" dirty="0">
                <a:highlight>
                  <a:srgbClr val="C0C0C0"/>
                </a:highlight>
                <a:latin typeface="Garamond" panose="02020404030301010803" pitchFamily="18" charset="0"/>
              </a:rPr>
              <a:t> </a:t>
            </a:r>
          </a:p>
          <a:p>
            <a:pPr algn="ctr"/>
            <a:r>
              <a:rPr lang="en-US" b="1" dirty="0">
                <a:highlight>
                  <a:srgbClr val="C0C0C0"/>
                </a:highlight>
                <a:latin typeface="Garamond" panose="02020404030301010803" pitchFamily="18" charset="0"/>
              </a:rPr>
              <a:t>1. An image is given as an input to the system to detect people. The YOLO algorithm splits the image into grids and assigns the bounding box to the grids that contain the midpoint of the object to be detected. Intersection Over Union is performed to know whether the predicted bounding box is correct or not. </a:t>
            </a:r>
          </a:p>
          <a:p>
            <a:pPr marL="342900" indent="-342900" algn="ctr">
              <a:buFont typeface="+mj-lt"/>
              <a:buAutoNum type="arabicPeriod"/>
            </a:pPr>
            <a:endParaRPr lang="en-US" b="1" dirty="0">
              <a:highlight>
                <a:srgbClr val="C0C0C0"/>
              </a:highlight>
              <a:latin typeface="Garamond" panose="02020404030301010803" pitchFamily="18" charset="0"/>
            </a:endParaRPr>
          </a:p>
          <a:p>
            <a:pPr algn="ctr"/>
            <a:r>
              <a:rPr lang="en-US" b="1" dirty="0">
                <a:highlight>
                  <a:srgbClr val="C0C0C0"/>
                </a:highlight>
                <a:latin typeface="Garamond" panose="02020404030301010803" pitchFamily="18" charset="0"/>
              </a:rPr>
              <a:t>2. Then if a single object is detected more than once, a non-max suppression method is used that chooses the bounding box that has the highest probability and then eliminates the remaining bounding boxes that are close by performing IoU. After bounding box is obtained for each detected object, we then calculate the centroid for each bounding box. </a:t>
            </a:r>
          </a:p>
          <a:p>
            <a:pPr marL="342900" indent="-342900" algn="ctr">
              <a:buFont typeface="+mj-lt"/>
              <a:buAutoNum type="arabicPeriod"/>
            </a:pPr>
            <a:endParaRPr lang="en-US" b="1" dirty="0">
              <a:highlight>
                <a:srgbClr val="C0C0C0"/>
              </a:highlight>
              <a:latin typeface="Garamond" panose="02020404030301010803" pitchFamily="18" charset="0"/>
            </a:endParaRPr>
          </a:p>
          <a:p>
            <a:pPr algn="ctr"/>
            <a:r>
              <a:rPr lang="en-US" b="1" dirty="0">
                <a:highlight>
                  <a:srgbClr val="C0C0C0"/>
                </a:highlight>
                <a:latin typeface="Garamond" panose="02020404030301010803" pitchFamily="18" charset="0"/>
              </a:rPr>
              <a:t>3. Then perspective transformation or bird eye view transformation is applied which gives a top view of the centroids. This transformation makes the distance calculation between the centroids easier. Then we calculate the distance between the centroids. If the distance is greater than the mentioned distance in the program, the bounding box turns green, else the bounding box turns red.</a:t>
            </a:r>
            <a:endParaRPr lang="en-IN" b="1" dirty="0">
              <a:highlight>
                <a:srgbClr val="C0C0C0"/>
              </a:highlight>
              <a:latin typeface="Garamond" panose="02020404030301010803" pitchFamily="18" charset="0"/>
            </a:endParaRPr>
          </a:p>
        </p:txBody>
      </p:sp>
    </p:spTree>
    <p:extLst>
      <p:ext uri="{BB962C8B-B14F-4D97-AF65-F5344CB8AC3E}">
        <p14:creationId xmlns:p14="http://schemas.microsoft.com/office/powerpoint/2010/main" val="22817049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3C1E1AE-958C-4EA8-9EFE-787C43EEEF59}"/>
              </a:ext>
            </a:extLst>
          </p:cNvPr>
          <p:cNvSpPr txBox="1"/>
          <p:nvPr/>
        </p:nvSpPr>
        <p:spPr>
          <a:xfrm>
            <a:off x="-7558" y="209550"/>
            <a:ext cx="6675120" cy="1015663"/>
          </a:xfrm>
          <a:prstGeom prst="rect">
            <a:avLst/>
          </a:prstGeom>
          <a:noFill/>
        </p:spPr>
        <p:txBody>
          <a:bodyPr wrap="square" rtlCol="0">
            <a:spAutoFit/>
          </a:bodyPr>
          <a:lstStyle/>
          <a:p>
            <a:r>
              <a:rPr lang="en-US" sz="6000" b="1" u="sng" dirty="0">
                <a:effectLst>
                  <a:outerShdw blurRad="38100" dist="38100" dir="2700000" algn="tl">
                    <a:srgbClr val="000000">
                      <a:alpha val="43137"/>
                    </a:srgbClr>
                  </a:outerShdw>
                </a:effectLst>
                <a:highlight>
                  <a:srgbClr val="C0C0C0"/>
                </a:highlight>
                <a:latin typeface="Garamond" panose="02020404030301010803" pitchFamily="18" charset="0"/>
              </a:rPr>
              <a:t>Proposed System :</a:t>
            </a:r>
            <a:endParaRPr lang="en-IN" sz="6000" b="1" u="sng" dirty="0">
              <a:effectLst>
                <a:outerShdw blurRad="38100" dist="38100" dir="2700000" algn="tl">
                  <a:srgbClr val="000000">
                    <a:alpha val="43137"/>
                  </a:srgbClr>
                </a:outerShdw>
              </a:effectLst>
              <a:highlight>
                <a:srgbClr val="C0C0C0"/>
              </a:highlight>
              <a:latin typeface="Garamond" panose="02020404030301010803" pitchFamily="18" charset="0"/>
            </a:endParaRPr>
          </a:p>
        </p:txBody>
      </p:sp>
      <p:sp>
        <p:nvSpPr>
          <p:cNvPr id="5" name="TextBox 4">
            <a:extLst>
              <a:ext uri="{FF2B5EF4-FFF2-40B4-BE49-F238E27FC236}">
                <a16:creationId xmlns:a16="http://schemas.microsoft.com/office/drawing/2014/main" id="{A7353937-1A35-461C-9401-B7159FDA09C3}"/>
              </a:ext>
            </a:extLst>
          </p:cNvPr>
          <p:cNvSpPr txBox="1"/>
          <p:nvPr/>
        </p:nvSpPr>
        <p:spPr>
          <a:xfrm>
            <a:off x="292100" y="1650979"/>
            <a:ext cx="5120640" cy="3416320"/>
          </a:xfrm>
          <a:prstGeom prst="rect">
            <a:avLst/>
          </a:prstGeom>
          <a:noFill/>
        </p:spPr>
        <p:txBody>
          <a:bodyPr wrap="square" rtlCol="0">
            <a:spAutoFit/>
          </a:bodyPr>
          <a:lstStyle/>
          <a:p>
            <a:pPr algn="ctr"/>
            <a:r>
              <a:rPr lang="en-US" sz="2400" b="1" dirty="0">
                <a:highlight>
                  <a:srgbClr val="808080"/>
                </a:highlight>
                <a:latin typeface="Garamond" panose="02020404030301010803" pitchFamily="18" charset="0"/>
              </a:rPr>
              <a:t>The system that is proposed focuses on how to identify the person in the image or video stream and to detect whether the social distancing is maintained or not using computer vision and deep learning techniques and object detection algorithms like YOLO algorithm. The approach for this model is:</a:t>
            </a:r>
            <a:endParaRPr lang="en-IN" sz="2400" b="1" dirty="0">
              <a:highlight>
                <a:srgbClr val="808080"/>
              </a:highlight>
              <a:latin typeface="Garamond" panose="02020404030301010803" pitchFamily="18" charset="0"/>
            </a:endParaRPr>
          </a:p>
        </p:txBody>
      </p:sp>
      <p:graphicFrame>
        <p:nvGraphicFramePr>
          <p:cNvPr id="6" name="Table 3">
            <a:extLst>
              <a:ext uri="{FF2B5EF4-FFF2-40B4-BE49-F238E27FC236}">
                <a16:creationId xmlns:a16="http://schemas.microsoft.com/office/drawing/2014/main" id="{E1AE5193-0C87-412A-8A3D-388F27F213FF}"/>
              </a:ext>
            </a:extLst>
          </p:cNvPr>
          <p:cNvGraphicFramePr>
            <a:graphicFrameLocks noGrp="1"/>
          </p:cNvGraphicFramePr>
          <p:nvPr>
            <p:extLst>
              <p:ext uri="{D42A27DB-BD31-4B8C-83A1-F6EECF244321}">
                <p14:modId xmlns:p14="http://schemas.microsoft.com/office/powerpoint/2010/main" val="981120007"/>
              </p:ext>
            </p:extLst>
          </p:nvPr>
        </p:nvGraphicFramePr>
        <p:xfrm>
          <a:off x="6153150" y="0"/>
          <a:ext cx="6038850" cy="6858000"/>
        </p:xfrm>
        <a:graphic>
          <a:graphicData uri="http://schemas.openxmlformats.org/drawingml/2006/table">
            <a:tbl>
              <a:tblPr firstRow="1" bandRow="1">
                <a:tableStyleId>{073A0DAA-6AF3-43AB-8588-CEC1D06C72B9}</a:tableStyleId>
              </a:tblPr>
              <a:tblGrid>
                <a:gridCol w="6038850">
                  <a:extLst>
                    <a:ext uri="{9D8B030D-6E8A-4147-A177-3AD203B41FA5}">
                      <a16:colId xmlns:a16="http://schemas.microsoft.com/office/drawing/2014/main" val="3896659498"/>
                    </a:ext>
                  </a:extLst>
                </a:gridCol>
              </a:tblGrid>
              <a:tr h="1241556">
                <a:tc>
                  <a:txBody>
                    <a:bodyPr/>
                    <a:lstStyle/>
                    <a:p>
                      <a:pPr marL="0" indent="0">
                        <a:buFont typeface="+mj-lt"/>
                        <a:buNone/>
                      </a:pPr>
                      <a:r>
                        <a:rPr lang="en-US" sz="3200" dirty="0"/>
                        <a:t>1. Detect people in the frame using yolov3.</a:t>
                      </a:r>
                      <a:endParaRPr lang="en-IN" sz="3200" dirty="0"/>
                    </a:p>
                  </a:txBody>
                  <a:tcPr/>
                </a:tc>
                <a:extLst>
                  <a:ext uri="{0D108BD9-81ED-4DB2-BD59-A6C34878D82A}">
                    <a16:rowId xmlns:a16="http://schemas.microsoft.com/office/drawing/2014/main" val="2449906642"/>
                  </a:ext>
                </a:extLst>
              </a:tr>
              <a:tr h="1241556">
                <a:tc>
                  <a:txBody>
                    <a:bodyPr/>
                    <a:lstStyle/>
                    <a:p>
                      <a:r>
                        <a:rPr lang="en-US" sz="3200" dirty="0"/>
                        <a:t>2. Calculating centroids of each detected person. </a:t>
                      </a:r>
                      <a:endParaRPr lang="en-IN" sz="3200" dirty="0"/>
                    </a:p>
                  </a:txBody>
                  <a:tcPr/>
                </a:tc>
                <a:extLst>
                  <a:ext uri="{0D108BD9-81ED-4DB2-BD59-A6C34878D82A}">
                    <a16:rowId xmlns:a16="http://schemas.microsoft.com/office/drawing/2014/main" val="2728856983"/>
                  </a:ext>
                </a:extLst>
              </a:tr>
              <a:tr h="1444620">
                <a:tc>
                  <a:txBody>
                    <a:bodyPr/>
                    <a:lstStyle/>
                    <a:p>
                      <a:r>
                        <a:rPr lang="en-US" sz="3200" dirty="0"/>
                        <a:t>3. Perform perspective transformation of detected people. </a:t>
                      </a:r>
                      <a:endParaRPr lang="en-IN" sz="3200" dirty="0"/>
                    </a:p>
                  </a:txBody>
                  <a:tcPr/>
                </a:tc>
                <a:extLst>
                  <a:ext uri="{0D108BD9-81ED-4DB2-BD59-A6C34878D82A}">
                    <a16:rowId xmlns:a16="http://schemas.microsoft.com/office/drawing/2014/main" val="2855846810"/>
                  </a:ext>
                </a:extLst>
              </a:tr>
              <a:tr h="1688712">
                <a:tc>
                  <a:txBody>
                    <a:bodyPr/>
                    <a:lstStyle/>
                    <a:p>
                      <a:r>
                        <a:rPr lang="en-US" sz="3200" dirty="0"/>
                        <a:t>4. Calculate the distance between centroids of each person detected in the frame.</a:t>
                      </a:r>
                      <a:endParaRPr lang="en-IN" sz="3200" dirty="0"/>
                    </a:p>
                  </a:txBody>
                  <a:tcPr/>
                </a:tc>
                <a:extLst>
                  <a:ext uri="{0D108BD9-81ED-4DB2-BD59-A6C34878D82A}">
                    <a16:rowId xmlns:a16="http://schemas.microsoft.com/office/drawing/2014/main" val="2825931254"/>
                  </a:ext>
                </a:extLst>
              </a:tr>
              <a:tr h="1241556">
                <a:tc>
                  <a:txBody>
                    <a:bodyPr/>
                    <a:lstStyle/>
                    <a:p>
                      <a:r>
                        <a:rPr lang="en-US" sz="3200" dirty="0"/>
                        <a:t>5. Shows whether social distancing is maintained or not.</a:t>
                      </a:r>
                      <a:endParaRPr lang="en-IN" sz="3200" dirty="0"/>
                    </a:p>
                  </a:txBody>
                  <a:tcPr/>
                </a:tc>
                <a:extLst>
                  <a:ext uri="{0D108BD9-81ED-4DB2-BD59-A6C34878D82A}">
                    <a16:rowId xmlns:a16="http://schemas.microsoft.com/office/drawing/2014/main" val="4255662424"/>
                  </a:ext>
                </a:extLst>
              </a:tr>
            </a:tbl>
          </a:graphicData>
        </a:graphic>
      </p:graphicFrame>
      <p:pic>
        <p:nvPicPr>
          <p:cNvPr id="7" name="Picture 6">
            <a:extLst>
              <a:ext uri="{FF2B5EF4-FFF2-40B4-BE49-F238E27FC236}">
                <a16:creationId xmlns:a16="http://schemas.microsoft.com/office/drawing/2014/main" id="{D475FDD4-9FAA-4CE0-8554-A562813F3380}"/>
              </a:ext>
            </a:extLst>
          </p:cNvPr>
          <p:cNvPicPr>
            <a:picLocks noChangeAspect="1"/>
          </p:cNvPicPr>
          <p:nvPr/>
        </p:nvPicPr>
        <p:blipFill>
          <a:blip r:embed="rId2"/>
          <a:stretch>
            <a:fillRect/>
          </a:stretch>
        </p:blipFill>
        <p:spPr>
          <a:xfrm>
            <a:off x="1114425" y="5067299"/>
            <a:ext cx="3230942" cy="1790701"/>
          </a:xfrm>
          <a:prstGeom prst="rect">
            <a:avLst/>
          </a:prstGeom>
        </p:spPr>
      </p:pic>
    </p:spTree>
    <p:extLst>
      <p:ext uri="{BB962C8B-B14F-4D97-AF65-F5344CB8AC3E}">
        <p14:creationId xmlns:p14="http://schemas.microsoft.com/office/powerpoint/2010/main" val="37983491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path path="rect">
            <a:fillToRect l="100000" t="100000"/>
          </a:path>
          <a:tileRect r="-100000" b="-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F4E4A-2B61-4E92-BBBC-172A4F4F6428}"/>
              </a:ext>
            </a:extLst>
          </p:cNvPr>
          <p:cNvSpPr>
            <a:spLocks noGrp="1"/>
          </p:cNvSpPr>
          <p:nvPr>
            <p:ph type="title"/>
          </p:nvPr>
        </p:nvSpPr>
        <p:spPr>
          <a:xfrm>
            <a:off x="723900" y="-199390"/>
            <a:ext cx="10515600" cy="1325563"/>
          </a:xfrm>
        </p:spPr>
        <p:txBody>
          <a:bodyPr>
            <a:normAutofit/>
          </a:bodyPr>
          <a:lstStyle/>
          <a:p>
            <a:pPr algn="ctr"/>
            <a:r>
              <a:rPr lang="en-US" sz="4800" b="1" u="sng" dirty="0">
                <a:effectLst>
                  <a:outerShdw blurRad="38100" dist="38100" dir="2700000" algn="tl">
                    <a:srgbClr val="000000">
                      <a:alpha val="43137"/>
                    </a:srgbClr>
                  </a:outerShdw>
                </a:effectLst>
                <a:highlight>
                  <a:srgbClr val="C0C0C0"/>
                </a:highlight>
                <a:latin typeface="Garamond" panose="02020404030301010803" pitchFamily="18" charset="0"/>
              </a:rPr>
              <a:t>Flow &amp; UML Diagram</a:t>
            </a:r>
            <a:endParaRPr lang="en-IN" sz="4800" b="1" u="sng" dirty="0">
              <a:effectLst>
                <a:outerShdw blurRad="38100" dist="38100" dir="2700000" algn="tl">
                  <a:srgbClr val="000000">
                    <a:alpha val="43137"/>
                  </a:srgbClr>
                </a:outerShdw>
              </a:effectLst>
              <a:highlight>
                <a:srgbClr val="C0C0C0"/>
              </a:highlight>
              <a:latin typeface="Garamond" panose="02020404030301010803" pitchFamily="18" charset="0"/>
            </a:endParaRPr>
          </a:p>
        </p:txBody>
      </p:sp>
      <p:cxnSp>
        <p:nvCxnSpPr>
          <p:cNvPr id="4" name="Straight Connector 3">
            <a:extLst>
              <a:ext uri="{FF2B5EF4-FFF2-40B4-BE49-F238E27FC236}">
                <a16:creationId xmlns:a16="http://schemas.microsoft.com/office/drawing/2014/main" id="{E5D7B7FC-E6DD-4302-95AF-8AF37FBCF8B4}"/>
              </a:ext>
            </a:extLst>
          </p:cNvPr>
          <p:cNvCxnSpPr/>
          <p:nvPr/>
        </p:nvCxnSpPr>
        <p:spPr>
          <a:xfrm>
            <a:off x="5981700" y="895350"/>
            <a:ext cx="0" cy="5962650"/>
          </a:xfrm>
          <a:prstGeom prst="line">
            <a:avLst/>
          </a:prstGeom>
        </p:spPr>
        <p:style>
          <a:lnRef idx="3">
            <a:schemeClr val="dk1"/>
          </a:lnRef>
          <a:fillRef idx="0">
            <a:schemeClr val="dk1"/>
          </a:fillRef>
          <a:effectRef idx="2">
            <a:schemeClr val="dk1"/>
          </a:effectRef>
          <a:fontRef idx="minor">
            <a:schemeClr val="tx1"/>
          </a:fontRef>
        </p:style>
      </p:cxnSp>
      <p:pic>
        <p:nvPicPr>
          <p:cNvPr id="6" name="Picture 5">
            <a:extLst>
              <a:ext uri="{FF2B5EF4-FFF2-40B4-BE49-F238E27FC236}">
                <a16:creationId xmlns:a16="http://schemas.microsoft.com/office/drawing/2014/main" id="{4FAD4015-8C60-40E0-8F24-529A594CED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81695" y="4686300"/>
            <a:ext cx="6210303" cy="2171700"/>
          </a:xfrm>
          <a:prstGeom prst="rect">
            <a:avLst/>
          </a:prstGeom>
        </p:spPr>
      </p:pic>
      <p:pic>
        <p:nvPicPr>
          <p:cNvPr id="8" name="Picture 7">
            <a:extLst>
              <a:ext uri="{FF2B5EF4-FFF2-40B4-BE49-F238E27FC236}">
                <a16:creationId xmlns:a16="http://schemas.microsoft.com/office/drawing/2014/main" id="{DA1FDCF9-677E-42F2-8C26-D44DD679A3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895350"/>
            <a:ext cx="5981697" cy="5962650"/>
          </a:xfrm>
          <a:prstGeom prst="rect">
            <a:avLst/>
          </a:prstGeom>
        </p:spPr>
      </p:pic>
      <p:pic>
        <p:nvPicPr>
          <p:cNvPr id="10" name="image2.png">
            <a:extLst>
              <a:ext uri="{FF2B5EF4-FFF2-40B4-BE49-F238E27FC236}">
                <a16:creationId xmlns:a16="http://schemas.microsoft.com/office/drawing/2014/main" id="{D0CD976B-7C0E-4FF3-AFC1-D761BDC717E6}"/>
              </a:ext>
            </a:extLst>
          </p:cNvPr>
          <p:cNvPicPr/>
          <p:nvPr/>
        </p:nvPicPr>
        <p:blipFill>
          <a:blip r:embed="rId4"/>
          <a:srcRect/>
          <a:stretch>
            <a:fillRect/>
          </a:stretch>
        </p:blipFill>
        <p:spPr>
          <a:xfrm>
            <a:off x="5981696" y="896461"/>
            <a:ext cx="6210303" cy="3789839"/>
          </a:xfrm>
          <a:prstGeom prst="rect">
            <a:avLst/>
          </a:prstGeom>
          <a:ln/>
        </p:spPr>
      </p:pic>
      <p:cxnSp>
        <p:nvCxnSpPr>
          <p:cNvPr id="13" name="Straight Connector 12">
            <a:extLst>
              <a:ext uri="{FF2B5EF4-FFF2-40B4-BE49-F238E27FC236}">
                <a16:creationId xmlns:a16="http://schemas.microsoft.com/office/drawing/2014/main" id="{C1B72195-4B86-4BAF-9B6C-8C0958DF9DB4}"/>
              </a:ext>
            </a:extLst>
          </p:cNvPr>
          <p:cNvCxnSpPr/>
          <p:nvPr/>
        </p:nvCxnSpPr>
        <p:spPr>
          <a:xfrm>
            <a:off x="5981695" y="895350"/>
            <a:ext cx="0" cy="5857875"/>
          </a:xfrm>
          <a:prstGeom prst="line">
            <a:avLst/>
          </a:prstGeom>
        </p:spPr>
        <p:style>
          <a:lnRef idx="3">
            <a:schemeClr val="dk1"/>
          </a:lnRef>
          <a:fillRef idx="0">
            <a:schemeClr val="dk1"/>
          </a:fillRef>
          <a:effectRef idx="2">
            <a:schemeClr val="dk1"/>
          </a:effectRef>
          <a:fontRef idx="minor">
            <a:schemeClr val="tx1"/>
          </a:fontRef>
        </p:style>
      </p:cxnSp>
      <p:cxnSp>
        <p:nvCxnSpPr>
          <p:cNvPr id="15" name="Straight Connector 14">
            <a:extLst>
              <a:ext uri="{FF2B5EF4-FFF2-40B4-BE49-F238E27FC236}">
                <a16:creationId xmlns:a16="http://schemas.microsoft.com/office/drawing/2014/main" id="{07C1CACE-7AD9-44C0-8923-997DE56D0747}"/>
              </a:ext>
            </a:extLst>
          </p:cNvPr>
          <p:cNvCxnSpPr/>
          <p:nvPr/>
        </p:nvCxnSpPr>
        <p:spPr>
          <a:xfrm>
            <a:off x="5981695" y="4762500"/>
            <a:ext cx="6210305" cy="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4090334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bg>
      <p:bgPr shadeToTitle="1">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A21A34C-2E6C-49EE-A8C6-FF669ADC98D4}"/>
              </a:ext>
            </a:extLst>
          </p:cNvPr>
          <p:cNvSpPr txBox="1"/>
          <p:nvPr/>
        </p:nvSpPr>
        <p:spPr>
          <a:xfrm>
            <a:off x="3596640" y="183941"/>
            <a:ext cx="6400800" cy="830997"/>
          </a:xfrm>
          <a:prstGeom prst="rect">
            <a:avLst/>
          </a:prstGeom>
          <a:noFill/>
        </p:spPr>
        <p:txBody>
          <a:bodyPr wrap="square" rtlCol="0">
            <a:spAutoFit/>
          </a:bodyPr>
          <a:lstStyle/>
          <a:p>
            <a:r>
              <a:rPr lang="en-US" sz="4800" b="1" u="sng" dirty="0">
                <a:solidFill>
                  <a:schemeClr val="bg1"/>
                </a:solidFill>
                <a:effectLst>
                  <a:outerShdw blurRad="38100" dist="38100" dir="2700000" algn="tl">
                    <a:srgbClr val="000000">
                      <a:alpha val="43137"/>
                    </a:srgbClr>
                  </a:outerShdw>
                </a:effectLst>
                <a:highlight>
                  <a:srgbClr val="808080"/>
                </a:highlight>
                <a:latin typeface="Garamond" panose="02020404030301010803" pitchFamily="18" charset="0"/>
              </a:rPr>
              <a:t>Working Module</a:t>
            </a:r>
            <a:endParaRPr lang="en-IN" sz="4800" b="1" u="sng" dirty="0">
              <a:solidFill>
                <a:schemeClr val="bg1"/>
              </a:solidFill>
              <a:effectLst>
                <a:outerShdw blurRad="38100" dist="38100" dir="2700000" algn="tl">
                  <a:srgbClr val="000000">
                    <a:alpha val="43137"/>
                  </a:srgbClr>
                </a:outerShdw>
              </a:effectLst>
              <a:highlight>
                <a:srgbClr val="808080"/>
              </a:highlight>
              <a:latin typeface="Garamond" panose="02020404030301010803" pitchFamily="18" charset="0"/>
            </a:endParaRPr>
          </a:p>
        </p:txBody>
      </p:sp>
      <p:sp>
        <p:nvSpPr>
          <p:cNvPr id="4" name="TextBox 3">
            <a:extLst>
              <a:ext uri="{FF2B5EF4-FFF2-40B4-BE49-F238E27FC236}">
                <a16:creationId xmlns:a16="http://schemas.microsoft.com/office/drawing/2014/main" id="{732A6857-9346-4709-AEF9-37F41DD8B987}"/>
              </a:ext>
            </a:extLst>
          </p:cNvPr>
          <p:cNvSpPr txBox="1"/>
          <p:nvPr/>
        </p:nvSpPr>
        <p:spPr>
          <a:xfrm>
            <a:off x="528320" y="1014938"/>
            <a:ext cx="11135360" cy="5632311"/>
          </a:xfrm>
          <a:prstGeom prst="rect">
            <a:avLst/>
          </a:prstGeom>
          <a:noFill/>
        </p:spPr>
        <p:txBody>
          <a:bodyPr wrap="square" rtlCol="0">
            <a:spAutoFit/>
          </a:bodyPr>
          <a:lstStyle/>
          <a:p>
            <a:pPr marL="342900" indent="-342900">
              <a:buFont typeface="Wingdings" panose="05000000000000000000" pitchFamily="2" charset="2"/>
              <a:buChar char="q"/>
            </a:pPr>
            <a:r>
              <a:rPr lang="en-US" sz="2000" b="1" dirty="0">
                <a:solidFill>
                  <a:schemeClr val="bg1"/>
                </a:solidFill>
                <a:highlight>
                  <a:srgbClr val="808080"/>
                </a:highlight>
                <a:latin typeface="Garamond" panose="02020404030301010803" pitchFamily="18" charset="0"/>
              </a:rPr>
              <a:t>An image is given as an input to the system to detect people. The YOLO algorithm splits the image into grids and assigns the bounding box to the grids that contain the midpoint of the object to be detected. </a:t>
            </a:r>
          </a:p>
          <a:p>
            <a:pPr marL="342900" indent="-342900">
              <a:buFont typeface="Wingdings" panose="05000000000000000000" pitchFamily="2" charset="2"/>
              <a:buChar char="q"/>
            </a:pPr>
            <a:endParaRPr lang="en-US" sz="2000" b="1" dirty="0">
              <a:solidFill>
                <a:schemeClr val="bg1"/>
              </a:solidFill>
              <a:highlight>
                <a:srgbClr val="808080"/>
              </a:highlight>
              <a:latin typeface="Garamond" panose="02020404030301010803" pitchFamily="18" charset="0"/>
            </a:endParaRPr>
          </a:p>
          <a:p>
            <a:pPr marL="342900" indent="-342900">
              <a:buFont typeface="Wingdings" panose="05000000000000000000" pitchFamily="2" charset="2"/>
              <a:buChar char="q"/>
            </a:pPr>
            <a:r>
              <a:rPr lang="en-US" sz="2000" b="1" dirty="0">
                <a:solidFill>
                  <a:schemeClr val="bg1"/>
                </a:solidFill>
                <a:highlight>
                  <a:srgbClr val="808080"/>
                </a:highlight>
                <a:latin typeface="Garamond" panose="02020404030301010803" pitchFamily="18" charset="0"/>
              </a:rPr>
              <a:t>Intersection Over Union is performed to know whether the predicted bounding box is correct or not. Then if a single object is detected more than once, a non-max suppression method is used that chooses the bounding box that has the highest probability and then eliminates the remaining bounding boxes that are close by performing IoU. </a:t>
            </a:r>
          </a:p>
          <a:p>
            <a:pPr marL="342900" indent="-342900">
              <a:buFont typeface="Wingdings" panose="05000000000000000000" pitchFamily="2" charset="2"/>
              <a:buChar char="q"/>
            </a:pPr>
            <a:endParaRPr lang="en-US" sz="2000" b="1" dirty="0">
              <a:solidFill>
                <a:schemeClr val="bg1"/>
              </a:solidFill>
              <a:highlight>
                <a:srgbClr val="808080"/>
              </a:highlight>
              <a:latin typeface="Garamond" panose="02020404030301010803" pitchFamily="18" charset="0"/>
            </a:endParaRPr>
          </a:p>
          <a:p>
            <a:pPr marL="342900" indent="-342900">
              <a:buFont typeface="Wingdings" panose="05000000000000000000" pitchFamily="2" charset="2"/>
              <a:buChar char="q"/>
            </a:pPr>
            <a:r>
              <a:rPr lang="en-US" sz="2000" b="1" dirty="0">
                <a:solidFill>
                  <a:schemeClr val="bg1"/>
                </a:solidFill>
                <a:highlight>
                  <a:srgbClr val="808080"/>
                </a:highlight>
                <a:latin typeface="Garamond" panose="02020404030301010803" pitchFamily="18" charset="0"/>
              </a:rPr>
              <a:t>After the bounding box is obtained for each detected object, we then calculate the centroid for each bounding box. Then perspective transformation or bird eye view transformation is applied which gives a top view of the centroids. </a:t>
            </a:r>
          </a:p>
          <a:p>
            <a:pPr marL="342900" indent="-342900">
              <a:buFont typeface="Wingdings" panose="05000000000000000000" pitchFamily="2" charset="2"/>
              <a:buChar char="q"/>
            </a:pPr>
            <a:endParaRPr lang="en-US" sz="2000" b="1" dirty="0">
              <a:solidFill>
                <a:schemeClr val="bg1"/>
              </a:solidFill>
              <a:highlight>
                <a:srgbClr val="808080"/>
              </a:highlight>
              <a:latin typeface="Garamond" panose="02020404030301010803" pitchFamily="18" charset="0"/>
            </a:endParaRPr>
          </a:p>
          <a:p>
            <a:pPr marL="342900" indent="-342900">
              <a:buFont typeface="Wingdings" panose="05000000000000000000" pitchFamily="2" charset="2"/>
              <a:buChar char="q"/>
            </a:pPr>
            <a:r>
              <a:rPr lang="en-US" sz="2000" b="1" dirty="0">
                <a:solidFill>
                  <a:schemeClr val="bg1"/>
                </a:solidFill>
                <a:highlight>
                  <a:srgbClr val="808080"/>
                </a:highlight>
                <a:latin typeface="Garamond" panose="02020404030301010803" pitchFamily="18" charset="0"/>
              </a:rPr>
              <a:t>This transformation makes the distance calculation between the centroids easier. Then we calculate the distance between the centroids. </a:t>
            </a:r>
          </a:p>
          <a:p>
            <a:pPr marL="342900" indent="-342900">
              <a:buFont typeface="Wingdings" panose="05000000000000000000" pitchFamily="2" charset="2"/>
              <a:buChar char="q"/>
            </a:pPr>
            <a:endParaRPr lang="en-US" sz="2000" b="1" dirty="0">
              <a:solidFill>
                <a:schemeClr val="bg1"/>
              </a:solidFill>
              <a:highlight>
                <a:srgbClr val="808080"/>
              </a:highlight>
              <a:latin typeface="Garamond" panose="02020404030301010803" pitchFamily="18" charset="0"/>
            </a:endParaRPr>
          </a:p>
          <a:p>
            <a:pPr marL="342900" indent="-342900">
              <a:buFont typeface="Wingdings" panose="05000000000000000000" pitchFamily="2" charset="2"/>
              <a:buChar char="q"/>
            </a:pPr>
            <a:r>
              <a:rPr lang="en-US" sz="2000" b="1" dirty="0">
                <a:solidFill>
                  <a:schemeClr val="bg1"/>
                </a:solidFill>
                <a:highlight>
                  <a:srgbClr val="808080"/>
                </a:highlight>
                <a:latin typeface="Garamond" panose="02020404030301010803" pitchFamily="18" charset="0"/>
              </a:rPr>
              <a:t>If the distance is greater than the mentioned distance in the program, the bounding box turns green, else the bounding box turns red.</a:t>
            </a:r>
            <a:endParaRPr lang="en-IN" sz="2000" b="1" dirty="0">
              <a:solidFill>
                <a:schemeClr val="bg1"/>
              </a:solidFill>
              <a:highlight>
                <a:srgbClr val="808080"/>
              </a:highlight>
              <a:latin typeface="Garamond" panose="02020404030301010803" pitchFamily="18" charset="0"/>
            </a:endParaRPr>
          </a:p>
        </p:txBody>
      </p:sp>
    </p:spTree>
    <p:extLst>
      <p:ext uri="{BB962C8B-B14F-4D97-AF65-F5344CB8AC3E}">
        <p14:creationId xmlns:p14="http://schemas.microsoft.com/office/powerpoint/2010/main" val="25061493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3">
                <a:lumMod val="40000"/>
                <a:lumOff val="60000"/>
              </a:schemeClr>
            </a:gs>
            <a:gs pos="46000">
              <a:schemeClr val="accent3">
                <a:lumMod val="95000"/>
                <a:lumOff val="5000"/>
              </a:schemeClr>
            </a:gs>
            <a:gs pos="100000">
              <a:schemeClr val="accent3">
                <a:lumMod val="60000"/>
              </a:schemeClr>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8C548D8-D564-4983-BE98-FD0B833EE962}"/>
              </a:ext>
            </a:extLst>
          </p:cNvPr>
          <p:cNvSpPr txBox="1"/>
          <p:nvPr/>
        </p:nvSpPr>
        <p:spPr>
          <a:xfrm>
            <a:off x="3952240" y="213360"/>
            <a:ext cx="4287520" cy="830997"/>
          </a:xfrm>
          <a:prstGeom prst="rect">
            <a:avLst/>
          </a:prstGeom>
          <a:noFill/>
        </p:spPr>
        <p:txBody>
          <a:bodyPr wrap="square" rtlCol="0">
            <a:spAutoFit/>
          </a:bodyPr>
          <a:lstStyle/>
          <a:p>
            <a:r>
              <a:rPr lang="en-US" sz="4800" b="1" u="sng" dirty="0">
                <a:effectLst>
                  <a:outerShdw blurRad="38100" dist="38100" dir="2700000" algn="tl">
                    <a:srgbClr val="000000">
                      <a:alpha val="43137"/>
                    </a:srgbClr>
                  </a:outerShdw>
                </a:effectLst>
                <a:highlight>
                  <a:srgbClr val="C0C0C0"/>
                </a:highlight>
                <a:latin typeface="Garamond" panose="02020404030301010803" pitchFamily="18" charset="0"/>
              </a:rPr>
              <a:t>Project Plan</a:t>
            </a:r>
            <a:endParaRPr lang="en-IN" sz="4800" b="1" u="sng" dirty="0">
              <a:effectLst>
                <a:outerShdw blurRad="38100" dist="38100" dir="2700000" algn="tl">
                  <a:srgbClr val="000000">
                    <a:alpha val="43137"/>
                  </a:srgbClr>
                </a:outerShdw>
              </a:effectLst>
              <a:highlight>
                <a:srgbClr val="C0C0C0"/>
              </a:highlight>
              <a:latin typeface="Garamond" panose="02020404030301010803" pitchFamily="18" charset="0"/>
            </a:endParaRPr>
          </a:p>
        </p:txBody>
      </p:sp>
      <p:sp>
        <p:nvSpPr>
          <p:cNvPr id="4" name="TextBox 3">
            <a:extLst>
              <a:ext uri="{FF2B5EF4-FFF2-40B4-BE49-F238E27FC236}">
                <a16:creationId xmlns:a16="http://schemas.microsoft.com/office/drawing/2014/main" id="{B0615A9E-342C-4A31-9D1D-92494D4C0118}"/>
              </a:ext>
            </a:extLst>
          </p:cNvPr>
          <p:cNvSpPr txBox="1"/>
          <p:nvPr/>
        </p:nvSpPr>
        <p:spPr>
          <a:xfrm>
            <a:off x="586034" y="1706880"/>
            <a:ext cx="5103566" cy="4524315"/>
          </a:xfrm>
          <a:prstGeom prst="rect">
            <a:avLst/>
          </a:prstGeom>
          <a:noFill/>
        </p:spPr>
        <p:txBody>
          <a:bodyPr wrap="square" rtlCol="0">
            <a:spAutoFit/>
          </a:bodyPr>
          <a:lstStyle/>
          <a:p>
            <a:r>
              <a:rPr lang="en-US" sz="2400" b="1" dirty="0">
                <a:highlight>
                  <a:srgbClr val="808080"/>
                </a:highlight>
                <a:latin typeface="Garamond" panose="02020404030301010803" pitchFamily="18" charset="0"/>
              </a:rPr>
              <a:t>The waterfall model is a sequential design process, used in software development processes, in which progress is seen as flowing steadily downwards (like a waterfall) through the phases of conception, initiation, analysis, design, construction, testing, production maintenance. Waterfall approach was the first SDLC Model to be used widely in Software Engineering to ensure success of the project.</a:t>
            </a:r>
            <a:endParaRPr lang="en-IN" sz="2400" b="1" dirty="0">
              <a:highlight>
                <a:srgbClr val="808080"/>
              </a:highlight>
              <a:latin typeface="Garamond" panose="02020404030301010803" pitchFamily="18" charset="0"/>
            </a:endParaRPr>
          </a:p>
        </p:txBody>
      </p:sp>
      <p:pic>
        <p:nvPicPr>
          <p:cNvPr id="7" name="Picture 6">
            <a:extLst>
              <a:ext uri="{FF2B5EF4-FFF2-40B4-BE49-F238E27FC236}">
                <a16:creationId xmlns:a16="http://schemas.microsoft.com/office/drawing/2014/main" id="{52009092-A0FE-4605-BA08-9CD5DFC139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29318" y="1706879"/>
            <a:ext cx="5562682" cy="4524315"/>
          </a:xfrm>
          <a:prstGeom prst="rect">
            <a:avLst/>
          </a:prstGeom>
        </p:spPr>
      </p:pic>
      <p:cxnSp>
        <p:nvCxnSpPr>
          <p:cNvPr id="9" name="Straight Connector 8">
            <a:extLst>
              <a:ext uri="{FF2B5EF4-FFF2-40B4-BE49-F238E27FC236}">
                <a16:creationId xmlns:a16="http://schemas.microsoft.com/office/drawing/2014/main" id="{2C3A5F1A-E758-4672-9DDE-1CAD012BD588}"/>
              </a:ext>
            </a:extLst>
          </p:cNvPr>
          <p:cNvCxnSpPr/>
          <p:nvPr/>
        </p:nvCxnSpPr>
        <p:spPr>
          <a:xfrm>
            <a:off x="5689600" y="1188720"/>
            <a:ext cx="0" cy="566928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6030160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62D683B-F4B1-4DF6-9FEE-7671A1CEB967}"/>
              </a:ext>
            </a:extLst>
          </p:cNvPr>
          <p:cNvSpPr/>
          <p:nvPr/>
        </p:nvSpPr>
        <p:spPr>
          <a:xfrm>
            <a:off x="2880360" y="233680"/>
            <a:ext cx="5821680" cy="11684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6600" b="1" u="sng" dirty="0">
                <a:effectLst>
                  <a:outerShdw blurRad="38100" dist="38100" dir="2700000" algn="tl">
                    <a:srgbClr val="000000">
                      <a:alpha val="43137"/>
                    </a:srgbClr>
                  </a:outerShdw>
                </a:effectLst>
                <a:latin typeface="Garamond" panose="02020404030301010803" pitchFamily="18" charset="0"/>
              </a:rPr>
              <a:t>Content :- </a:t>
            </a:r>
            <a:endParaRPr lang="en-IN" sz="6600" b="1" u="sng" dirty="0">
              <a:effectLst>
                <a:outerShdw blurRad="38100" dist="38100" dir="2700000" algn="tl">
                  <a:srgbClr val="000000">
                    <a:alpha val="43137"/>
                  </a:srgbClr>
                </a:outerShdw>
              </a:effectLst>
              <a:latin typeface="Garamond" panose="02020404030301010803" pitchFamily="18" charset="0"/>
            </a:endParaRPr>
          </a:p>
        </p:txBody>
      </p:sp>
      <p:graphicFrame>
        <p:nvGraphicFramePr>
          <p:cNvPr id="9" name="Table 9">
            <a:extLst>
              <a:ext uri="{FF2B5EF4-FFF2-40B4-BE49-F238E27FC236}">
                <a16:creationId xmlns:a16="http://schemas.microsoft.com/office/drawing/2014/main" id="{DD28A63B-D729-44DB-BDBF-ED1ED6790F06}"/>
              </a:ext>
            </a:extLst>
          </p:cNvPr>
          <p:cNvGraphicFramePr>
            <a:graphicFrameLocks noGrp="1"/>
          </p:cNvGraphicFramePr>
          <p:nvPr>
            <p:extLst>
              <p:ext uri="{D42A27DB-BD31-4B8C-83A1-F6EECF244321}">
                <p14:modId xmlns:p14="http://schemas.microsoft.com/office/powerpoint/2010/main" val="602147646"/>
              </p:ext>
            </p:extLst>
          </p:nvPr>
        </p:nvGraphicFramePr>
        <p:xfrm>
          <a:off x="508000" y="1735666"/>
          <a:ext cx="11338560" cy="4922762"/>
        </p:xfrm>
        <a:graphic>
          <a:graphicData uri="http://schemas.openxmlformats.org/drawingml/2006/table">
            <a:tbl>
              <a:tblPr firstRow="1" bandRow="1">
                <a:tableStyleId>{073A0DAA-6AF3-43AB-8588-CEC1D06C72B9}</a:tableStyleId>
              </a:tblPr>
              <a:tblGrid>
                <a:gridCol w="3779520">
                  <a:extLst>
                    <a:ext uri="{9D8B030D-6E8A-4147-A177-3AD203B41FA5}">
                      <a16:colId xmlns:a16="http://schemas.microsoft.com/office/drawing/2014/main" val="3111908972"/>
                    </a:ext>
                  </a:extLst>
                </a:gridCol>
                <a:gridCol w="3779520">
                  <a:extLst>
                    <a:ext uri="{9D8B030D-6E8A-4147-A177-3AD203B41FA5}">
                      <a16:colId xmlns:a16="http://schemas.microsoft.com/office/drawing/2014/main" val="850435093"/>
                    </a:ext>
                  </a:extLst>
                </a:gridCol>
                <a:gridCol w="3779520">
                  <a:extLst>
                    <a:ext uri="{9D8B030D-6E8A-4147-A177-3AD203B41FA5}">
                      <a16:colId xmlns:a16="http://schemas.microsoft.com/office/drawing/2014/main" val="253126511"/>
                    </a:ext>
                  </a:extLst>
                </a:gridCol>
              </a:tblGrid>
              <a:tr h="747970">
                <a:tc>
                  <a:txBody>
                    <a:bodyPr/>
                    <a:lstStyle/>
                    <a:p>
                      <a:pPr marL="0" indent="0">
                        <a:buNone/>
                      </a:pPr>
                      <a:r>
                        <a:rPr lang="en-IN" sz="2000" b="1" dirty="0">
                          <a:effectLst/>
                          <a:latin typeface="Garamond" panose="02020404030301010803" pitchFamily="18" charset="0"/>
                        </a:rPr>
                        <a:t>1. PROJECT DETAILS</a:t>
                      </a:r>
                    </a:p>
                    <a:p>
                      <a:endParaRPr lang="en-IN" sz="2000" b="1" dirty="0">
                        <a:effectLst/>
                        <a:latin typeface="Garamond" panose="02020404030301010803" pitchFamily="18" charset="0"/>
                      </a:endParaRPr>
                    </a:p>
                  </a:txBody>
                  <a:tcPr/>
                </a:tc>
                <a:tc>
                  <a:txBody>
                    <a:bodyPr/>
                    <a:lstStyle/>
                    <a:p>
                      <a:pPr marL="0" indent="0" algn="just">
                        <a:buNone/>
                      </a:pPr>
                      <a:r>
                        <a:rPr lang="en-US" sz="2000" b="1" dirty="0">
                          <a:effectLst/>
                          <a:latin typeface="Garamond" panose="02020404030301010803" pitchFamily="18" charset="0"/>
                        </a:rPr>
                        <a:t>8. Introduction</a:t>
                      </a:r>
                    </a:p>
                    <a:p>
                      <a:endParaRPr lang="en-IN" sz="2000" b="1" dirty="0">
                        <a:effectLst/>
                        <a:latin typeface="Garamond" panose="02020404030301010803" pitchFamily="18" charset="0"/>
                      </a:endParaRPr>
                    </a:p>
                  </a:txBody>
                  <a:tcPr/>
                </a:tc>
                <a:tc>
                  <a:txBody>
                    <a:bodyPr/>
                    <a:lstStyle/>
                    <a:p>
                      <a:pPr marL="0" indent="0" algn="just">
                        <a:buNone/>
                      </a:pPr>
                      <a:r>
                        <a:rPr lang="en-US" sz="2000" b="1" dirty="0">
                          <a:effectLst/>
                          <a:latin typeface="Garamond" panose="02020404030301010803" pitchFamily="18" charset="0"/>
                        </a:rPr>
                        <a:t>15. Flow &amp; UML Diagram </a:t>
                      </a:r>
                      <a:endParaRPr lang="en-IN" sz="2000" b="1" dirty="0">
                        <a:effectLst/>
                        <a:latin typeface="Garamond" panose="02020404030301010803" pitchFamily="18" charset="0"/>
                      </a:endParaRPr>
                    </a:p>
                  </a:txBody>
                  <a:tcPr/>
                </a:tc>
                <a:extLst>
                  <a:ext uri="{0D108BD9-81ED-4DB2-BD59-A6C34878D82A}">
                    <a16:rowId xmlns:a16="http://schemas.microsoft.com/office/drawing/2014/main" val="3769252392"/>
                  </a:ext>
                </a:extLst>
              </a:tr>
              <a:tr h="685316">
                <a:tc>
                  <a:txBody>
                    <a:bodyPr/>
                    <a:lstStyle/>
                    <a:p>
                      <a:pPr marL="0" indent="0">
                        <a:buNone/>
                      </a:pPr>
                      <a:r>
                        <a:rPr lang="en-IN" sz="2000" b="1" dirty="0">
                          <a:effectLst/>
                          <a:latin typeface="Garamond" panose="02020404030301010803" pitchFamily="18" charset="0"/>
                        </a:rPr>
                        <a:t>2. MOTIVATION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effectLst/>
                          <a:latin typeface="Garamond" panose="02020404030301010803" pitchFamily="18" charset="0"/>
                        </a:rPr>
                        <a:t>9. Importance</a:t>
                      </a:r>
                    </a:p>
                  </a:txBody>
                  <a:tcPr/>
                </a:tc>
                <a:tc>
                  <a:txBody>
                    <a:bodyPr/>
                    <a:lstStyle/>
                    <a:p>
                      <a:pPr marL="0" indent="0" algn="just">
                        <a:buNone/>
                      </a:pPr>
                      <a:r>
                        <a:rPr lang="en-US" sz="2000" b="1" dirty="0">
                          <a:effectLst/>
                          <a:latin typeface="Garamond" panose="02020404030301010803" pitchFamily="18" charset="0"/>
                        </a:rPr>
                        <a:t>16. Working Module</a:t>
                      </a:r>
                      <a:endParaRPr lang="en-IN" sz="2000" b="1" dirty="0">
                        <a:effectLst/>
                        <a:latin typeface="Garamond" panose="02020404030301010803" pitchFamily="18" charset="0"/>
                      </a:endParaRPr>
                    </a:p>
                  </a:txBody>
                  <a:tcPr/>
                </a:tc>
                <a:extLst>
                  <a:ext uri="{0D108BD9-81ED-4DB2-BD59-A6C34878D82A}">
                    <a16:rowId xmlns:a16="http://schemas.microsoft.com/office/drawing/2014/main" val="709337181"/>
                  </a:ext>
                </a:extLst>
              </a:tr>
              <a:tr h="685316">
                <a:tc>
                  <a:txBody>
                    <a:bodyPr/>
                    <a:lstStyle/>
                    <a:p>
                      <a:pPr marL="0" indent="0">
                        <a:buNone/>
                      </a:pPr>
                      <a:r>
                        <a:rPr lang="en-IN" sz="2000" b="1" dirty="0">
                          <a:effectLst/>
                          <a:latin typeface="Garamond" panose="02020404030301010803" pitchFamily="18" charset="0"/>
                        </a:rPr>
                        <a:t>3. AIM</a:t>
                      </a:r>
                    </a:p>
                    <a:p>
                      <a:endParaRPr lang="en-IN" sz="2000" b="1" dirty="0">
                        <a:effectLst/>
                        <a:latin typeface="Garamond" panose="02020404030301010803" pitchFamily="18" charset="0"/>
                      </a:endParaRPr>
                    </a:p>
                  </a:txBody>
                  <a:tcPr/>
                </a:tc>
                <a:tc>
                  <a:txBody>
                    <a:bodyPr/>
                    <a:lstStyle/>
                    <a:p>
                      <a:pPr marL="0" indent="0" algn="just">
                        <a:buNone/>
                      </a:pPr>
                      <a:r>
                        <a:rPr lang="en-US" sz="2000" b="1" dirty="0">
                          <a:effectLst/>
                          <a:latin typeface="Garamond" panose="02020404030301010803" pitchFamily="18" charset="0"/>
                        </a:rPr>
                        <a:t>10. Scope</a:t>
                      </a:r>
                    </a:p>
                  </a:txBody>
                  <a:tcPr/>
                </a:tc>
                <a:tc>
                  <a:txBody>
                    <a:bodyPr/>
                    <a:lstStyle/>
                    <a:p>
                      <a:pPr marL="0" indent="0" algn="just">
                        <a:buNone/>
                      </a:pPr>
                      <a:r>
                        <a:rPr lang="en-US" sz="2000" b="1" dirty="0">
                          <a:effectLst/>
                          <a:latin typeface="Garamond" panose="02020404030301010803" pitchFamily="18" charset="0"/>
                        </a:rPr>
                        <a:t>17. Project Plan</a:t>
                      </a:r>
                    </a:p>
                    <a:p>
                      <a:endParaRPr lang="en-IN" sz="2000" b="1" dirty="0">
                        <a:effectLst/>
                        <a:latin typeface="Garamond" panose="02020404030301010803" pitchFamily="18" charset="0"/>
                      </a:endParaRPr>
                    </a:p>
                  </a:txBody>
                  <a:tcPr/>
                </a:tc>
                <a:extLst>
                  <a:ext uri="{0D108BD9-81ED-4DB2-BD59-A6C34878D82A}">
                    <a16:rowId xmlns:a16="http://schemas.microsoft.com/office/drawing/2014/main" val="1996742303"/>
                  </a:ext>
                </a:extLst>
              </a:tr>
              <a:tr h="685316">
                <a:tc>
                  <a:txBody>
                    <a:bodyPr/>
                    <a:lstStyle/>
                    <a:p>
                      <a:pPr marL="0" indent="0">
                        <a:buNone/>
                      </a:pPr>
                      <a:r>
                        <a:rPr lang="en-IN" sz="2000" b="1" dirty="0">
                          <a:effectLst/>
                          <a:latin typeface="Garamond" panose="02020404030301010803" pitchFamily="18" charset="0"/>
                        </a:rPr>
                        <a:t>4. Roles Of Member</a:t>
                      </a: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2000" b="1" dirty="0">
                          <a:effectLst/>
                          <a:latin typeface="Garamond" panose="02020404030301010803" pitchFamily="18" charset="0"/>
                        </a:rPr>
                        <a:t>11. Requirement</a:t>
                      </a:r>
                    </a:p>
                    <a:p>
                      <a:pPr marL="0" indent="0" algn="just">
                        <a:buNone/>
                      </a:pPr>
                      <a:endParaRPr lang="en-IN" sz="2000" b="1" dirty="0">
                        <a:effectLst/>
                        <a:latin typeface="Garamond" panose="02020404030301010803"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effectLst/>
                          <a:latin typeface="Garamond" panose="02020404030301010803" pitchFamily="18" charset="0"/>
                        </a:rPr>
                        <a:t>18. Project Schedule</a:t>
                      </a:r>
                    </a:p>
                    <a:p>
                      <a:endParaRPr lang="en-IN" sz="2000" b="1" dirty="0">
                        <a:effectLst/>
                        <a:latin typeface="Garamond" panose="02020404030301010803" pitchFamily="18" charset="0"/>
                      </a:endParaRPr>
                    </a:p>
                  </a:txBody>
                  <a:tcPr/>
                </a:tc>
                <a:extLst>
                  <a:ext uri="{0D108BD9-81ED-4DB2-BD59-A6C34878D82A}">
                    <a16:rowId xmlns:a16="http://schemas.microsoft.com/office/drawing/2014/main" val="4177703497"/>
                  </a:ext>
                </a:extLst>
              </a:tr>
              <a:tr h="685316">
                <a:tc>
                  <a:txBody>
                    <a:bodyPr/>
                    <a:lstStyle/>
                    <a:p>
                      <a:pPr marL="0" indent="0" algn="just">
                        <a:buNone/>
                      </a:pPr>
                      <a:r>
                        <a:rPr lang="en-US" sz="2000" b="1" dirty="0">
                          <a:effectLst/>
                          <a:latin typeface="Garamond" panose="02020404030301010803" pitchFamily="18" charset="0"/>
                        </a:rPr>
                        <a:t>5. ABOUT PROJECT</a:t>
                      </a:r>
                    </a:p>
                    <a:p>
                      <a:endParaRPr lang="en-IN" sz="2000" b="1" dirty="0">
                        <a:effectLst/>
                        <a:latin typeface="Garamond" panose="02020404030301010803" pitchFamily="18" charset="0"/>
                      </a:endParaRPr>
                    </a:p>
                  </a:txBody>
                  <a:tcPr/>
                </a:tc>
                <a:tc>
                  <a:txBody>
                    <a:bodyPr/>
                    <a:lstStyle/>
                    <a:p>
                      <a:pPr marL="0" indent="0" algn="just">
                        <a:buNone/>
                      </a:pPr>
                      <a:r>
                        <a:rPr lang="en-US" sz="2000" b="1" dirty="0">
                          <a:effectLst/>
                          <a:latin typeface="Garamond" panose="02020404030301010803" pitchFamily="18" charset="0"/>
                        </a:rPr>
                        <a:t>12. Libraries Required</a:t>
                      </a:r>
                      <a:endParaRPr lang="en-IN" sz="2000" b="1" dirty="0">
                        <a:effectLst/>
                        <a:latin typeface="Garamond" panose="02020404030301010803" pitchFamily="18" charset="0"/>
                      </a:endParaRPr>
                    </a:p>
                  </a:txBody>
                  <a:tcPr/>
                </a:tc>
                <a:tc>
                  <a:txBody>
                    <a:bodyPr/>
                    <a:lstStyle/>
                    <a:p>
                      <a:r>
                        <a:rPr lang="en-US" sz="2000" b="1" dirty="0">
                          <a:effectLst/>
                          <a:latin typeface="Garamond" panose="02020404030301010803" pitchFamily="18" charset="0"/>
                        </a:rPr>
                        <a:t>19. Implementation &amp; Demo</a:t>
                      </a:r>
                      <a:endParaRPr lang="en-IN" sz="2000" b="1" dirty="0">
                        <a:effectLst/>
                        <a:latin typeface="Garamond" panose="02020404030301010803" pitchFamily="18" charset="0"/>
                      </a:endParaRPr>
                    </a:p>
                  </a:txBody>
                  <a:tcPr/>
                </a:tc>
                <a:extLst>
                  <a:ext uri="{0D108BD9-81ED-4DB2-BD59-A6C34878D82A}">
                    <a16:rowId xmlns:a16="http://schemas.microsoft.com/office/drawing/2014/main" val="1283284775"/>
                  </a:ext>
                </a:extLst>
              </a:tr>
              <a:tr h="685316">
                <a:tc>
                  <a:txBody>
                    <a:bodyPr/>
                    <a:lstStyle/>
                    <a:p>
                      <a:pPr marL="0" indent="0" algn="just">
                        <a:buNone/>
                      </a:pPr>
                      <a:r>
                        <a:rPr lang="en-US" sz="2000" b="1" dirty="0">
                          <a:effectLst/>
                          <a:latin typeface="Garamond" panose="02020404030301010803" pitchFamily="18" charset="0"/>
                        </a:rPr>
                        <a:t>6. Domain</a:t>
                      </a:r>
                      <a:endParaRPr lang="en-IN" sz="2000" b="1" dirty="0">
                        <a:effectLst/>
                        <a:latin typeface="Garamond" panose="02020404030301010803" pitchFamily="18" charset="0"/>
                      </a:endParaRP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2000" b="1" dirty="0">
                          <a:effectLst/>
                          <a:latin typeface="Garamond" panose="02020404030301010803" pitchFamily="18" charset="0"/>
                        </a:rPr>
                        <a:t>13. Proposed Methodology</a:t>
                      </a:r>
                    </a:p>
                    <a:p>
                      <a:pPr marL="0" indent="0" algn="just">
                        <a:buNone/>
                      </a:pPr>
                      <a:endParaRPr lang="en-IN" sz="2000" b="1" dirty="0">
                        <a:effectLst/>
                        <a:latin typeface="Garamond" panose="02020404030301010803" pitchFamily="18" charset="0"/>
                      </a:endParaRPr>
                    </a:p>
                  </a:txBody>
                  <a:tcPr/>
                </a:tc>
                <a:tc>
                  <a:txBody>
                    <a:bodyPr/>
                    <a:lstStyle/>
                    <a:p>
                      <a:r>
                        <a:rPr lang="en-US" sz="2000" b="1" dirty="0">
                          <a:effectLst/>
                          <a:latin typeface="Garamond" panose="02020404030301010803" pitchFamily="18" charset="0"/>
                        </a:rPr>
                        <a:t>20. Conclusion</a:t>
                      </a:r>
                      <a:endParaRPr lang="en-IN" sz="2000" b="1" dirty="0">
                        <a:effectLst/>
                        <a:latin typeface="Garamond" panose="02020404030301010803" pitchFamily="18" charset="0"/>
                      </a:endParaRPr>
                    </a:p>
                  </a:txBody>
                  <a:tcPr/>
                </a:tc>
                <a:extLst>
                  <a:ext uri="{0D108BD9-81ED-4DB2-BD59-A6C34878D82A}">
                    <a16:rowId xmlns:a16="http://schemas.microsoft.com/office/drawing/2014/main" val="1049105096"/>
                  </a:ext>
                </a:extLst>
              </a:tr>
              <a:tr h="685316">
                <a:tc>
                  <a:txBody>
                    <a:bodyPr/>
                    <a:lstStyle/>
                    <a:p>
                      <a:pPr marL="0" indent="0" algn="just">
                        <a:buNone/>
                      </a:pPr>
                      <a:r>
                        <a:rPr lang="en-US" sz="2000" b="1" dirty="0">
                          <a:effectLst/>
                          <a:latin typeface="Garamond" panose="02020404030301010803" pitchFamily="18" charset="0"/>
                        </a:rPr>
                        <a:t>7. Abstract</a:t>
                      </a:r>
                    </a:p>
                  </a:txBody>
                  <a:tcPr/>
                </a:tc>
                <a:tc>
                  <a:txBody>
                    <a:bodyPr/>
                    <a:lstStyle/>
                    <a:p>
                      <a:pPr marL="0" indent="0" algn="just">
                        <a:buNone/>
                      </a:pPr>
                      <a:r>
                        <a:rPr lang="en-US" sz="2000" b="1" dirty="0">
                          <a:effectLst/>
                          <a:latin typeface="Garamond" panose="02020404030301010803" pitchFamily="18" charset="0"/>
                        </a:rPr>
                        <a:t>14. Proposed System </a:t>
                      </a:r>
                      <a:endParaRPr lang="en-IN" sz="2000" b="1" dirty="0">
                        <a:effectLst/>
                        <a:latin typeface="Garamond" panose="02020404030301010803" pitchFamily="18" charset="0"/>
                      </a:endParaRPr>
                    </a:p>
                  </a:txBody>
                  <a:tcPr/>
                </a:tc>
                <a:tc>
                  <a:txBody>
                    <a:bodyPr/>
                    <a:lstStyle/>
                    <a:p>
                      <a:r>
                        <a:rPr lang="en-US" sz="2000" b="1" dirty="0">
                          <a:effectLst/>
                          <a:latin typeface="Garamond" panose="02020404030301010803" pitchFamily="18" charset="0"/>
                        </a:rPr>
                        <a:t>21. References</a:t>
                      </a:r>
                      <a:endParaRPr lang="en-IN" sz="2000" b="1" dirty="0">
                        <a:effectLst/>
                        <a:latin typeface="Garamond" panose="02020404030301010803" pitchFamily="18" charset="0"/>
                      </a:endParaRPr>
                    </a:p>
                  </a:txBody>
                  <a:tcPr/>
                </a:tc>
                <a:extLst>
                  <a:ext uri="{0D108BD9-81ED-4DB2-BD59-A6C34878D82A}">
                    <a16:rowId xmlns:a16="http://schemas.microsoft.com/office/drawing/2014/main" val="640035912"/>
                  </a:ext>
                </a:extLst>
              </a:tr>
            </a:tbl>
          </a:graphicData>
        </a:graphic>
      </p:graphicFrame>
    </p:spTree>
    <p:extLst>
      <p:ext uri="{BB962C8B-B14F-4D97-AF65-F5344CB8AC3E}">
        <p14:creationId xmlns:p14="http://schemas.microsoft.com/office/powerpoint/2010/main" val="12972387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bg>
      <p:bgPr>
        <a:solidFill>
          <a:schemeClr val="tx1">
            <a:lumMod val="65000"/>
            <a:lumOff val="35000"/>
            <a:alpha val="57000"/>
          </a:schemeClr>
        </a:solidFill>
        <a:effectLst/>
      </p:bgPr>
    </p:bg>
    <p:spTree>
      <p:nvGrpSpPr>
        <p:cNvPr id="1" name=""/>
        <p:cNvGrpSpPr/>
        <p:nvPr/>
      </p:nvGrpSpPr>
      <p:grpSpPr>
        <a:xfrm>
          <a:off x="0" y="0"/>
          <a:ext cx="0" cy="0"/>
          <a:chOff x="0" y="0"/>
          <a:chExt cx="0" cy="0"/>
        </a:xfrm>
      </p:grpSpPr>
      <p:graphicFrame>
        <p:nvGraphicFramePr>
          <p:cNvPr id="8" name="Table 8">
            <a:extLst>
              <a:ext uri="{FF2B5EF4-FFF2-40B4-BE49-F238E27FC236}">
                <a16:creationId xmlns:a16="http://schemas.microsoft.com/office/drawing/2014/main" id="{35E20754-F546-48AD-8BF0-4222E9415175}"/>
              </a:ext>
            </a:extLst>
          </p:cNvPr>
          <p:cNvGraphicFramePr>
            <a:graphicFrameLocks noGrp="1"/>
          </p:cNvGraphicFramePr>
          <p:nvPr>
            <p:extLst>
              <p:ext uri="{D42A27DB-BD31-4B8C-83A1-F6EECF244321}">
                <p14:modId xmlns:p14="http://schemas.microsoft.com/office/powerpoint/2010/main" val="2018114581"/>
              </p:ext>
            </p:extLst>
          </p:nvPr>
        </p:nvGraphicFramePr>
        <p:xfrm>
          <a:off x="21546" y="0"/>
          <a:ext cx="12192000" cy="6929172"/>
        </p:xfrm>
        <a:graphic>
          <a:graphicData uri="http://schemas.openxmlformats.org/drawingml/2006/table">
            <a:tbl>
              <a:tblPr firstRow="1" bandRow="1">
                <a:tableStyleId>{F5AB1C69-6EDB-4FF4-983F-18BD219EF322}</a:tableStyleId>
              </a:tblPr>
              <a:tblGrid>
                <a:gridCol w="12192000">
                  <a:extLst>
                    <a:ext uri="{9D8B030D-6E8A-4147-A177-3AD203B41FA5}">
                      <a16:colId xmlns:a16="http://schemas.microsoft.com/office/drawing/2014/main" val="2454719673"/>
                    </a:ext>
                  </a:extLst>
                </a:gridCol>
              </a:tblGrid>
              <a:tr h="809318">
                <a:tc>
                  <a:txBody>
                    <a:bodyPr/>
                    <a:lstStyle/>
                    <a:p>
                      <a:r>
                        <a:rPr lang="en-US" sz="2800" u="sng" dirty="0">
                          <a:solidFill>
                            <a:schemeClr val="tx1"/>
                          </a:solidFill>
                          <a:effectLst>
                            <a:outerShdw blurRad="38100" dist="38100" dir="2700000" algn="tl">
                              <a:srgbClr val="000000">
                                <a:alpha val="43137"/>
                              </a:srgbClr>
                            </a:outerShdw>
                          </a:effectLst>
                          <a:latin typeface="Garamond" panose="02020404030301010803" pitchFamily="18" charset="0"/>
                        </a:rPr>
                        <a:t>1. Requirement Gathering and Analysis : -</a:t>
                      </a:r>
                      <a:r>
                        <a:rPr lang="en-US" sz="2400" u="none" dirty="0">
                          <a:solidFill>
                            <a:schemeClr val="tx1"/>
                          </a:solidFill>
                          <a:effectLst/>
                          <a:latin typeface="Garamond" panose="02020404030301010803" pitchFamily="18" charset="0"/>
                        </a:rPr>
                        <a:t> All possible requirements of the system to be developed are captured in this phase and documented in a requirement specification doc. </a:t>
                      </a:r>
                      <a:endParaRPr lang="en-IN" sz="2400" u="none" dirty="0">
                        <a:solidFill>
                          <a:schemeClr val="tx1"/>
                        </a:solidFill>
                        <a:effectLst/>
                        <a:latin typeface="Garamond" panose="02020404030301010803" pitchFamily="18" charset="0"/>
                      </a:endParaRPr>
                    </a:p>
                  </a:txBody>
                  <a:tcPr/>
                </a:tc>
                <a:extLst>
                  <a:ext uri="{0D108BD9-81ED-4DB2-BD59-A6C34878D82A}">
                    <a16:rowId xmlns:a16="http://schemas.microsoft.com/office/drawing/2014/main" val="3573847057"/>
                  </a:ext>
                </a:extLst>
              </a:tr>
              <a:tr h="1144208">
                <a:tc>
                  <a:txBody>
                    <a:bodyPr/>
                    <a:lstStyle/>
                    <a:p>
                      <a:r>
                        <a:rPr lang="en-IN" sz="2800" b="1" u="sng" dirty="0">
                          <a:effectLst>
                            <a:outerShdw blurRad="38100" dist="38100" dir="2700000" algn="tl">
                              <a:srgbClr val="000000">
                                <a:alpha val="43137"/>
                              </a:srgbClr>
                            </a:outerShdw>
                          </a:effectLst>
                          <a:latin typeface="Garamond" panose="02020404030301010803" pitchFamily="18" charset="0"/>
                        </a:rPr>
                        <a:t>2. System Design :-</a:t>
                      </a:r>
                      <a:r>
                        <a:rPr lang="en-IN" sz="2800" b="1" u="none" dirty="0">
                          <a:effectLst>
                            <a:outerShdw blurRad="38100" dist="38100" dir="2700000" algn="tl">
                              <a:srgbClr val="000000">
                                <a:alpha val="43137"/>
                              </a:srgbClr>
                            </a:outerShdw>
                          </a:effectLst>
                          <a:latin typeface="Garamond" panose="02020404030301010803" pitchFamily="18" charset="0"/>
                        </a:rPr>
                        <a:t>  </a:t>
                      </a:r>
                      <a:r>
                        <a:rPr lang="en-US" sz="2400" b="1" u="none" dirty="0">
                          <a:effectLst/>
                          <a:latin typeface="Garamond" panose="02020404030301010803" pitchFamily="18" charset="0"/>
                        </a:rPr>
                        <a:t>The</a:t>
                      </a:r>
                      <a:r>
                        <a:rPr lang="en-US" sz="2400" b="1" dirty="0">
                          <a:latin typeface="Garamond" panose="02020404030301010803" pitchFamily="18" charset="0"/>
                        </a:rPr>
                        <a:t> requirement specifications from first phase are studied in this phase and system design is prepared. System Design helps in specifying hardware and system requirements and also helps in defining overall system architecture. </a:t>
                      </a:r>
                      <a:endParaRPr lang="en-IN" sz="2400" b="1" u="sng" dirty="0">
                        <a:effectLst>
                          <a:outerShdw blurRad="38100" dist="38100" dir="2700000" algn="tl">
                            <a:srgbClr val="000000">
                              <a:alpha val="43137"/>
                            </a:srgbClr>
                          </a:outerShdw>
                        </a:effectLst>
                        <a:latin typeface="Garamond" panose="02020404030301010803" pitchFamily="18" charset="0"/>
                      </a:endParaRPr>
                    </a:p>
                  </a:txBody>
                  <a:tcPr/>
                </a:tc>
                <a:extLst>
                  <a:ext uri="{0D108BD9-81ED-4DB2-BD59-A6C34878D82A}">
                    <a16:rowId xmlns:a16="http://schemas.microsoft.com/office/drawing/2014/main" val="2909283152"/>
                  </a:ext>
                </a:extLst>
              </a:tr>
              <a:tr h="1144208">
                <a:tc>
                  <a:txBody>
                    <a:bodyPr/>
                    <a:lstStyle/>
                    <a:p>
                      <a:r>
                        <a:rPr lang="en-US" sz="2800" b="1" u="sng" dirty="0">
                          <a:effectLst>
                            <a:outerShdw blurRad="38100" dist="38100" dir="2700000" algn="tl">
                              <a:srgbClr val="000000">
                                <a:alpha val="43137"/>
                              </a:srgbClr>
                            </a:outerShdw>
                          </a:effectLst>
                          <a:latin typeface="Garamond" panose="02020404030301010803" pitchFamily="18" charset="0"/>
                        </a:rPr>
                        <a:t>3. Implementation :- </a:t>
                      </a:r>
                      <a:r>
                        <a:rPr lang="en-US" sz="2800" b="1" u="none" dirty="0">
                          <a:effectLst>
                            <a:outerShdw blurRad="38100" dist="38100" dir="2700000" algn="tl">
                              <a:srgbClr val="000000">
                                <a:alpha val="43137"/>
                              </a:srgbClr>
                            </a:outerShdw>
                          </a:effectLst>
                          <a:latin typeface="Garamond" panose="02020404030301010803" pitchFamily="18" charset="0"/>
                        </a:rPr>
                        <a:t> </a:t>
                      </a:r>
                      <a:r>
                        <a:rPr lang="en-US" sz="2400" b="1" dirty="0">
                          <a:latin typeface="Garamond" panose="02020404030301010803" pitchFamily="18" charset="0"/>
                        </a:rPr>
                        <a:t>With inputs from system design, the system is first developed in small programs called units, which are integrated in the next phase. Each unit is developed and tested for its functionality which is referred to as Unit Testing. </a:t>
                      </a:r>
                      <a:endParaRPr lang="en-IN" sz="2400" b="1" dirty="0">
                        <a:latin typeface="Garamond" panose="02020404030301010803" pitchFamily="18" charset="0"/>
                      </a:endParaRPr>
                    </a:p>
                  </a:txBody>
                  <a:tcPr/>
                </a:tc>
                <a:extLst>
                  <a:ext uri="{0D108BD9-81ED-4DB2-BD59-A6C34878D82A}">
                    <a16:rowId xmlns:a16="http://schemas.microsoft.com/office/drawing/2014/main" val="1884703250"/>
                  </a:ext>
                </a:extLst>
              </a:tr>
              <a:tr h="1144208">
                <a:tc>
                  <a:txBody>
                    <a:bodyPr/>
                    <a:lstStyle/>
                    <a:p>
                      <a:r>
                        <a:rPr lang="en-IN" sz="2800" b="1" u="sng" dirty="0">
                          <a:effectLst>
                            <a:outerShdw blurRad="38100" dist="38100" dir="2700000" algn="tl">
                              <a:srgbClr val="000000">
                                <a:alpha val="43137"/>
                              </a:srgbClr>
                            </a:outerShdw>
                          </a:effectLst>
                          <a:latin typeface="Garamond" panose="02020404030301010803" pitchFamily="18" charset="0"/>
                        </a:rPr>
                        <a:t>4. Integration and Testing :-</a:t>
                      </a:r>
                      <a:r>
                        <a:rPr lang="en-IN" sz="2800" b="1" u="none" dirty="0">
                          <a:effectLst>
                            <a:outerShdw blurRad="38100" dist="38100" dir="2700000" algn="tl">
                              <a:srgbClr val="000000">
                                <a:alpha val="43137"/>
                              </a:srgbClr>
                            </a:outerShdw>
                          </a:effectLst>
                          <a:latin typeface="Garamond" panose="02020404030301010803" pitchFamily="18" charset="0"/>
                        </a:rPr>
                        <a:t> </a:t>
                      </a:r>
                      <a:r>
                        <a:rPr lang="en-US" sz="2400" b="1" dirty="0">
                          <a:latin typeface="Garamond" panose="02020404030301010803" pitchFamily="18" charset="0"/>
                        </a:rPr>
                        <a:t>All the units developed in the implementation phase are integrated into a system after testing of each unit. Post integration the entire system is tested for any faults and failures.</a:t>
                      </a:r>
                      <a:endParaRPr lang="en-IN" sz="2400" b="1" u="sng" dirty="0">
                        <a:effectLst>
                          <a:outerShdw blurRad="38100" dist="38100" dir="2700000" algn="tl">
                            <a:srgbClr val="000000">
                              <a:alpha val="43137"/>
                            </a:srgbClr>
                          </a:outerShdw>
                        </a:effectLst>
                        <a:latin typeface="Garamond" panose="02020404030301010803" pitchFamily="18" charset="0"/>
                      </a:endParaRPr>
                    </a:p>
                  </a:txBody>
                  <a:tcPr/>
                </a:tc>
                <a:extLst>
                  <a:ext uri="{0D108BD9-81ED-4DB2-BD59-A6C34878D82A}">
                    <a16:rowId xmlns:a16="http://schemas.microsoft.com/office/drawing/2014/main" val="4286353278"/>
                  </a:ext>
                </a:extLst>
              </a:tr>
              <a:tr h="1046532">
                <a:tc>
                  <a:txBody>
                    <a:bodyPr/>
                    <a:lstStyle/>
                    <a:p>
                      <a:r>
                        <a:rPr lang="en-IN" sz="2800" b="1" u="sng" dirty="0">
                          <a:effectLst>
                            <a:outerShdw blurRad="38100" dist="38100" dir="2700000" algn="tl">
                              <a:srgbClr val="000000">
                                <a:alpha val="43137"/>
                              </a:srgbClr>
                            </a:outerShdw>
                          </a:effectLst>
                          <a:latin typeface="Garamond" panose="02020404030301010803" pitchFamily="18" charset="0"/>
                        </a:rPr>
                        <a:t>5. Deployment of system :-</a:t>
                      </a:r>
                      <a:r>
                        <a:rPr lang="en-IN" sz="2800" b="1" u="none" dirty="0">
                          <a:effectLst>
                            <a:outerShdw blurRad="38100" dist="38100" dir="2700000" algn="tl">
                              <a:srgbClr val="000000">
                                <a:alpha val="43137"/>
                              </a:srgbClr>
                            </a:outerShdw>
                          </a:effectLst>
                          <a:latin typeface="Garamond" panose="02020404030301010803" pitchFamily="18" charset="0"/>
                        </a:rPr>
                        <a:t> </a:t>
                      </a:r>
                      <a:r>
                        <a:rPr lang="en-US" sz="2400" b="1" dirty="0">
                          <a:latin typeface="Garamond" panose="02020404030301010803" pitchFamily="18" charset="0"/>
                        </a:rPr>
                        <a:t>Once the functional and non-functional testing </a:t>
                      </a:r>
                      <a:r>
                        <a:rPr lang="en-US" sz="2400" b="1" dirty="0" err="1">
                          <a:latin typeface="Garamond" panose="02020404030301010803" pitchFamily="18" charset="0"/>
                        </a:rPr>
                        <a:t>isdone</a:t>
                      </a:r>
                      <a:r>
                        <a:rPr lang="en-US" sz="2400" b="1" dirty="0">
                          <a:latin typeface="Garamond" panose="02020404030301010803" pitchFamily="18" charset="0"/>
                        </a:rPr>
                        <a:t>, the product is deployed in the customer environment or released into the market.</a:t>
                      </a:r>
                      <a:endParaRPr lang="en-IN" sz="2400" b="1" u="sng" dirty="0">
                        <a:effectLst>
                          <a:outerShdw blurRad="38100" dist="38100" dir="2700000" algn="tl">
                            <a:srgbClr val="000000">
                              <a:alpha val="43137"/>
                            </a:srgbClr>
                          </a:outerShdw>
                        </a:effectLst>
                        <a:latin typeface="Garamond" panose="02020404030301010803" pitchFamily="18" charset="0"/>
                      </a:endParaRPr>
                    </a:p>
                  </a:txBody>
                  <a:tcPr/>
                </a:tc>
                <a:extLst>
                  <a:ext uri="{0D108BD9-81ED-4DB2-BD59-A6C34878D82A}">
                    <a16:rowId xmlns:a16="http://schemas.microsoft.com/office/drawing/2014/main" val="182289156"/>
                  </a:ext>
                </a:extLst>
              </a:tr>
              <a:tr h="1144208">
                <a:tc>
                  <a:txBody>
                    <a:bodyPr/>
                    <a:lstStyle/>
                    <a:p>
                      <a:r>
                        <a:rPr lang="en-IN" sz="2800" b="1" u="sng" dirty="0">
                          <a:effectLst>
                            <a:outerShdw blurRad="38100" dist="38100" dir="2700000" algn="tl">
                              <a:srgbClr val="000000">
                                <a:alpha val="43137"/>
                              </a:srgbClr>
                            </a:outerShdw>
                          </a:effectLst>
                          <a:latin typeface="Garamond" panose="02020404030301010803" pitchFamily="18" charset="0"/>
                        </a:rPr>
                        <a:t>6. Maintenance :-</a:t>
                      </a:r>
                      <a:r>
                        <a:rPr lang="en-IN" sz="2800" b="1" u="none" dirty="0">
                          <a:effectLst>
                            <a:outerShdw blurRad="38100" dist="38100" dir="2700000" algn="tl">
                              <a:srgbClr val="000000">
                                <a:alpha val="43137"/>
                              </a:srgbClr>
                            </a:outerShdw>
                          </a:effectLst>
                          <a:latin typeface="Garamond" panose="02020404030301010803" pitchFamily="18" charset="0"/>
                        </a:rPr>
                        <a:t> </a:t>
                      </a:r>
                      <a:r>
                        <a:rPr lang="en-US" sz="2400" b="1" dirty="0">
                          <a:latin typeface="Garamond" panose="02020404030301010803" pitchFamily="18" charset="0"/>
                        </a:rPr>
                        <a:t>There are some issues which come up in the client environment. To fix those issues patches are released. Also to enhance the product some better versions are released. Maintenance is done to deliver these changes in the customer environment.</a:t>
                      </a:r>
                      <a:endParaRPr lang="en-IN" sz="2400" b="1" u="sng" dirty="0">
                        <a:effectLst>
                          <a:outerShdw blurRad="38100" dist="38100" dir="2700000" algn="tl">
                            <a:srgbClr val="000000">
                              <a:alpha val="43137"/>
                            </a:srgbClr>
                          </a:outerShdw>
                        </a:effectLst>
                        <a:latin typeface="Garamond" panose="02020404030301010803" pitchFamily="18" charset="0"/>
                      </a:endParaRPr>
                    </a:p>
                  </a:txBody>
                  <a:tcPr/>
                </a:tc>
                <a:extLst>
                  <a:ext uri="{0D108BD9-81ED-4DB2-BD59-A6C34878D82A}">
                    <a16:rowId xmlns:a16="http://schemas.microsoft.com/office/drawing/2014/main" val="265649663"/>
                  </a:ext>
                </a:extLst>
              </a:tr>
            </a:tbl>
          </a:graphicData>
        </a:graphic>
      </p:graphicFrame>
      <p:sp>
        <p:nvSpPr>
          <p:cNvPr id="9" name="Arrow: Down 8">
            <a:extLst>
              <a:ext uri="{FF2B5EF4-FFF2-40B4-BE49-F238E27FC236}">
                <a16:creationId xmlns:a16="http://schemas.microsoft.com/office/drawing/2014/main" id="{DB62A309-D10C-437A-8E2B-2719FA065B0B}"/>
              </a:ext>
            </a:extLst>
          </p:cNvPr>
          <p:cNvSpPr/>
          <p:nvPr/>
        </p:nvSpPr>
        <p:spPr>
          <a:xfrm>
            <a:off x="5782266" y="845820"/>
            <a:ext cx="335280" cy="25908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10" name="Arrow: Down 9">
            <a:extLst>
              <a:ext uri="{FF2B5EF4-FFF2-40B4-BE49-F238E27FC236}">
                <a16:creationId xmlns:a16="http://schemas.microsoft.com/office/drawing/2014/main" id="{184DC4F7-2B01-4B19-80CC-40517BF2DADC}"/>
              </a:ext>
            </a:extLst>
          </p:cNvPr>
          <p:cNvSpPr/>
          <p:nvPr/>
        </p:nvSpPr>
        <p:spPr>
          <a:xfrm>
            <a:off x="5782266" y="2166620"/>
            <a:ext cx="335280" cy="25908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1" name="Arrow: Down 10">
            <a:extLst>
              <a:ext uri="{FF2B5EF4-FFF2-40B4-BE49-F238E27FC236}">
                <a16:creationId xmlns:a16="http://schemas.microsoft.com/office/drawing/2014/main" id="{675F4D35-23EE-45BF-B667-B5CC029B4ED2}"/>
              </a:ext>
            </a:extLst>
          </p:cNvPr>
          <p:cNvSpPr/>
          <p:nvPr/>
        </p:nvSpPr>
        <p:spPr>
          <a:xfrm>
            <a:off x="5782266" y="3280738"/>
            <a:ext cx="335280" cy="25908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12" name="Arrow: Down 11">
            <a:extLst>
              <a:ext uri="{FF2B5EF4-FFF2-40B4-BE49-F238E27FC236}">
                <a16:creationId xmlns:a16="http://schemas.microsoft.com/office/drawing/2014/main" id="{9174F2F2-E591-4091-BB97-364855F2766F}"/>
              </a:ext>
            </a:extLst>
          </p:cNvPr>
          <p:cNvSpPr/>
          <p:nvPr/>
        </p:nvSpPr>
        <p:spPr>
          <a:xfrm>
            <a:off x="5782266" y="4457648"/>
            <a:ext cx="335280" cy="25908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13" name="Arrow: Down 12">
            <a:extLst>
              <a:ext uri="{FF2B5EF4-FFF2-40B4-BE49-F238E27FC236}">
                <a16:creationId xmlns:a16="http://schemas.microsoft.com/office/drawing/2014/main" id="{3B3111DE-AE72-4F64-AA69-317AA505B330}"/>
              </a:ext>
            </a:extLst>
          </p:cNvPr>
          <p:cNvSpPr/>
          <p:nvPr/>
        </p:nvSpPr>
        <p:spPr>
          <a:xfrm>
            <a:off x="5782266" y="5563870"/>
            <a:ext cx="335280" cy="259080"/>
          </a:xfrm>
          <a:prstGeom prst="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6826219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73301-526D-45A2-A36B-E28523D0C495}"/>
              </a:ext>
            </a:extLst>
          </p:cNvPr>
          <p:cNvSpPr>
            <a:spLocks noGrp="1"/>
          </p:cNvSpPr>
          <p:nvPr>
            <p:ph type="title"/>
          </p:nvPr>
        </p:nvSpPr>
        <p:spPr>
          <a:xfrm>
            <a:off x="838200" y="-92075"/>
            <a:ext cx="10515600" cy="1325563"/>
          </a:xfrm>
        </p:spPr>
        <p:txBody>
          <a:bodyPr>
            <a:normAutofit/>
          </a:bodyPr>
          <a:lstStyle/>
          <a:p>
            <a:pPr algn="ctr"/>
            <a:r>
              <a:rPr lang="en-US" sz="4800" b="1" u="sng" dirty="0">
                <a:effectLst>
                  <a:outerShdw blurRad="38100" dist="38100" dir="2700000" algn="tl">
                    <a:srgbClr val="000000">
                      <a:alpha val="43137"/>
                    </a:srgbClr>
                  </a:outerShdw>
                </a:effectLst>
                <a:highlight>
                  <a:srgbClr val="C0C0C0"/>
                </a:highlight>
                <a:latin typeface="Garamond" panose="02020404030301010803" pitchFamily="18" charset="0"/>
              </a:rPr>
              <a:t>Project Schedule </a:t>
            </a:r>
            <a:endParaRPr lang="en-IN" sz="4800" b="1" u="sng" dirty="0">
              <a:effectLst>
                <a:outerShdw blurRad="38100" dist="38100" dir="2700000" algn="tl">
                  <a:srgbClr val="000000">
                    <a:alpha val="43137"/>
                  </a:srgbClr>
                </a:outerShdw>
              </a:effectLst>
              <a:highlight>
                <a:srgbClr val="C0C0C0"/>
              </a:highlight>
              <a:latin typeface="Garamond" panose="02020404030301010803" pitchFamily="18" charset="0"/>
            </a:endParaRPr>
          </a:p>
        </p:txBody>
      </p:sp>
      <p:graphicFrame>
        <p:nvGraphicFramePr>
          <p:cNvPr id="6" name="Diagram 5">
            <a:extLst>
              <a:ext uri="{FF2B5EF4-FFF2-40B4-BE49-F238E27FC236}">
                <a16:creationId xmlns:a16="http://schemas.microsoft.com/office/drawing/2014/main" id="{BAF3461E-9287-434D-8554-5CAF9CDBF8A6}"/>
              </a:ext>
            </a:extLst>
          </p:cNvPr>
          <p:cNvGraphicFramePr/>
          <p:nvPr>
            <p:extLst>
              <p:ext uri="{D42A27DB-BD31-4B8C-83A1-F6EECF244321}">
                <p14:modId xmlns:p14="http://schemas.microsoft.com/office/powerpoint/2010/main" val="459706274"/>
              </p:ext>
            </p:extLst>
          </p:nvPr>
        </p:nvGraphicFramePr>
        <p:xfrm>
          <a:off x="0" y="866811"/>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Picture 7">
            <a:extLst>
              <a:ext uri="{FF2B5EF4-FFF2-40B4-BE49-F238E27FC236}">
                <a16:creationId xmlns:a16="http://schemas.microsoft.com/office/drawing/2014/main" id="{B813965E-A0C6-4FA7-8D6D-0D02C5CCC2F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694557" y="1862006"/>
            <a:ext cx="3276725" cy="3428276"/>
          </a:xfrm>
          <a:prstGeom prst="rect">
            <a:avLst/>
          </a:prstGeom>
        </p:spPr>
      </p:pic>
    </p:spTree>
    <p:extLst>
      <p:ext uri="{BB962C8B-B14F-4D97-AF65-F5344CB8AC3E}">
        <p14:creationId xmlns:p14="http://schemas.microsoft.com/office/powerpoint/2010/main" val="16113564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B153B-A27F-40DF-9C16-0C14910E65FA}"/>
              </a:ext>
            </a:extLst>
          </p:cNvPr>
          <p:cNvSpPr>
            <a:spLocks noGrp="1"/>
          </p:cNvSpPr>
          <p:nvPr>
            <p:ph type="title"/>
          </p:nvPr>
        </p:nvSpPr>
        <p:spPr>
          <a:xfrm>
            <a:off x="394017" y="142875"/>
            <a:ext cx="10515600" cy="1325563"/>
          </a:xfrm>
        </p:spPr>
        <p:txBody>
          <a:bodyPr>
            <a:normAutofit/>
          </a:bodyPr>
          <a:lstStyle/>
          <a:p>
            <a:pPr algn="ctr"/>
            <a:r>
              <a:rPr lang="en-US" sz="4800" b="1" u="sng" dirty="0">
                <a:solidFill>
                  <a:schemeClr val="bg1">
                    <a:lumMod val="95000"/>
                  </a:schemeClr>
                </a:solidFill>
                <a:effectLst>
                  <a:outerShdw blurRad="38100" dist="38100" dir="2700000" algn="tl">
                    <a:srgbClr val="000000">
                      <a:alpha val="43137"/>
                    </a:srgbClr>
                  </a:outerShdw>
                </a:effectLst>
                <a:highlight>
                  <a:srgbClr val="808080"/>
                </a:highlight>
                <a:latin typeface="Garamond" panose="02020404030301010803" pitchFamily="18" charset="0"/>
              </a:rPr>
              <a:t>Implementation </a:t>
            </a:r>
            <a:endParaRPr lang="en-IN" sz="4800" b="1" u="sng" dirty="0">
              <a:solidFill>
                <a:schemeClr val="bg1">
                  <a:lumMod val="95000"/>
                </a:schemeClr>
              </a:solidFill>
              <a:effectLst>
                <a:outerShdw blurRad="38100" dist="38100" dir="2700000" algn="tl">
                  <a:srgbClr val="000000">
                    <a:alpha val="43137"/>
                  </a:srgbClr>
                </a:outerShdw>
              </a:effectLst>
              <a:highlight>
                <a:srgbClr val="808080"/>
              </a:highlight>
              <a:latin typeface="Garamond" panose="02020404030301010803" pitchFamily="18" charset="0"/>
            </a:endParaRPr>
          </a:p>
        </p:txBody>
      </p:sp>
      <p:sp>
        <p:nvSpPr>
          <p:cNvPr id="3" name="TextBox 2">
            <a:extLst>
              <a:ext uri="{FF2B5EF4-FFF2-40B4-BE49-F238E27FC236}">
                <a16:creationId xmlns:a16="http://schemas.microsoft.com/office/drawing/2014/main" id="{4CCD4A9D-F156-4356-B5CF-EB75A30FEB26}"/>
              </a:ext>
            </a:extLst>
          </p:cNvPr>
          <p:cNvSpPr txBox="1"/>
          <p:nvPr/>
        </p:nvSpPr>
        <p:spPr>
          <a:xfrm>
            <a:off x="394017" y="1550035"/>
            <a:ext cx="11403965" cy="5078313"/>
          </a:xfrm>
          <a:prstGeom prst="rect">
            <a:avLst/>
          </a:prstGeom>
          <a:noFill/>
        </p:spPr>
        <p:txBody>
          <a:bodyPr wrap="square" rtlCol="0">
            <a:spAutoFit/>
          </a:bodyPr>
          <a:lstStyle/>
          <a:p>
            <a:pPr marL="285750" indent="-285750">
              <a:buFont typeface="Wingdings" panose="05000000000000000000" pitchFamily="2" charset="2"/>
              <a:buChar char="Ø"/>
            </a:pPr>
            <a:r>
              <a:rPr lang="en-US" b="1" dirty="0">
                <a:solidFill>
                  <a:schemeClr val="bg1"/>
                </a:solidFill>
                <a:highlight>
                  <a:srgbClr val="808080"/>
                </a:highlight>
                <a:latin typeface="Garamond" panose="02020404030301010803" pitchFamily="18" charset="0"/>
              </a:rPr>
              <a:t>This development can be easily installed at various public places like Offices, College canteens, Airports, Railway Stations, Society’s etc. </a:t>
            </a:r>
          </a:p>
          <a:p>
            <a:pPr marL="285750" indent="-285750">
              <a:buFont typeface="Wingdings" panose="05000000000000000000" pitchFamily="2" charset="2"/>
              <a:buChar char="Ø"/>
            </a:pPr>
            <a:endParaRPr lang="en-US" b="1" dirty="0">
              <a:solidFill>
                <a:schemeClr val="bg1"/>
              </a:solidFill>
              <a:highlight>
                <a:srgbClr val="808080"/>
              </a:highlight>
              <a:latin typeface="Garamond" panose="02020404030301010803" pitchFamily="18" charset="0"/>
            </a:endParaRPr>
          </a:p>
          <a:p>
            <a:pPr marL="285750" indent="-285750">
              <a:buFont typeface="Wingdings" panose="05000000000000000000" pitchFamily="2" charset="2"/>
              <a:buChar char="Ø"/>
            </a:pPr>
            <a:r>
              <a:rPr lang="en-US" b="1" dirty="0">
                <a:solidFill>
                  <a:schemeClr val="bg1"/>
                </a:solidFill>
                <a:highlight>
                  <a:srgbClr val="808080"/>
                </a:highlight>
                <a:latin typeface="Garamond" panose="02020404030301010803" pitchFamily="18" charset="0"/>
              </a:rPr>
              <a:t>We just need to attach the developed software with CCTV installed in the respective area which we want to track. Within couple of minutes it will start giving accurate results. It can also be attached with drones.</a:t>
            </a:r>
          </a:p>
          <a:p>
            <a:endParaRPr lang="en-US" b="1" dirty="0">
              <a:solidFill>
                <a:schemeClr val="bg1"/>
              </a:solidFill>
              <a:highlight>
                <a:srgbClr val="808080"/>
              </a:highlight>
              <a:latin typeface="Garamond" panose="02020404030301010803" pitchFamily="18" charset="0"/>
            </a:endParaRPr>
          </a:p>
          <a:p>
            <a:pPr marL="285750" indent="-285750">
              <a:buFont typeface="Wingdings" panose="05000000000000000000" pitchFamily="2" charset="2"/>
              <a:buChar char="Ø"/>
            </a:pPr>
            <a:r>
              <a:rPr lang="en-US" sz="1800" b="1" dirty="0">
                <a:solidFill>
                  <a:schemeClr val="bg1"/>
                </a:solidFill>
                <a:highlight>
                  <a:srgbClr val="808080"/>
                </a:highlight>
                <a:latin typeface="Garamond" panose="02020404030301010803" pitchFamily="18" charset="0"/>
              </a:rPr>
              <a:t>Pretrained SSD will detect faces &amp; Euclidean distance </a:t>
            </a:r>
            <a:r>
              <a:rPr lang="en-US" b="1" dirty="0">
                <a:solidFill>
                  <a:schemeClr val="bg1"/>
                </a:solidFill>
                <a:highlight>
                  <a:srgbClr val="808080"/>
                </a:highlight>
                <a:latin typeface="Garamond" panose="02020404030301010803" pitchFamily="18" charset="0"/>
              </a:rPr>
              <a:t>will</a:t>
            </a:r>
            <a:r>
              <a:rPr lang="en-US" sz="1800" b="1" dirty="0">
                <a:solidFill>
                  <a:schemeClr val="bg1"/>
                </a:solidFill>
                <a:highlight>
                  <a:srgbClr val="808080"/>
                </a:highlight>
                <a:latin typeface="Garamond" panose="02020404030301010803" pitchFamily="18" charset="0"/>
              </a:rPr>
              <a:t> calculate social distancing violations. It is very easy to install.</a:t>
            </a:r>
          </a:p>
          <a:p>
            <a:pPr marL="285750" indent="-285750">
              <a:buFont typeface="Wingdings" panose="05000000000000000000" pitchFamily="2" charset="2"/>
              <a:buChar char="Ø"/>
            </a:pPr>
            <a:endParaRPr lang="en-US" b="1" dirty="0">
              <a:solidFill>
                <a:schemeClr val="bg1"/>
              </a:solidFill>
              <a:highlight>
                <a:srgbClr val="808080"/>
              </a:highlight>
              <a:latin typeface="Garamond" panose="02020404030301010803" pitchFamily="18" charset="0"/>
            </a:endParaRPr>
          </a:p>
          <a:p>
            <a:pPr marL="285750" indent="-285750">
              <a:buFont typeface="Wingdings" panose="05000000000000000000" pitchFamily="2" charset="2"/>
              <a:buChar char="Ø"/>
            </a:pPr>
            <a:r>
              <a:rPr lang="en-US" b="1" dirty="0">
                <a:solidFill>
                  <a:schemeClr val="bg1"/>
                </a:solidFill>
                <a:highlight>
                  <a:srgbClr val="808080"/>
                </a:highlight>
                <a:latin typeface="Garamond" panose="02020404030301010803" pitchFamily="18" charset="0"/>
              </a:rPr>
              <a:t>If we want to install this in too crowded areas then it is possible there also by just attaching the software with all the possible CCTV’s around. For sure implementing this will show fall in daily covid-19 cases &amp; it will help in bringing back normality soon.</a:t>
            </a:r>
          </a:p>
          <a:p>
            <a:pPr marL="285750" indent="-285750">
              <a:buFont typeface="Wingdings" panose="05000000000000000000" pitchFamily="2" charset="2"/>
              <a:buChar char="Ø"/>
            </a:pPr>
            <a:endParaRPr lang="en-US" b="1" dirty="0">
              <a:solidFill>
                <a:schemeClr val="bg1"/>
              </a:solidFill>
              <a:highlight>
                <a:srgbClr val="808080"/>
              </a:highlight>
              <a:latin typeface="Garamond" panose="02020404030301010803" pitchFamily="18" charset="0"/>
            </a:endParaRPr>
          </a:p>
          <a:p>
            <a:pPr marL="285750" indent="-285750">
              <a:buFont typeface="Wingdings" panose="05000000000000000000" pitchFamily="2" charset="2"/>
              <a:buChar char="Ø"/>
            </a:pPr>
            <a:r>
              <a:rPr lang="en-US" b="1" dirty="0">
                <a:solidFill>
                  <a:schemeClr val="bg1"/>
                </a:solidFill>
                <a:highlight>
                  <a:srgbClr val="808080"/>
                </a:highlight>
                <a:latin typeface="Garamond" panose="02020404030301010803" pitchFamily="18" charset="0"/>
              </a:rPr>
              <a:t>Versions of this software are already installed in some airports of India &amp; it has shown great help in tracking Social Distancing between people.</a:t>
            </a:r>
          </a:p>
          <a:p>
            <a:pPr marL="285750" indent="-285750">
              <a:buFont typeface="Wingdings" panose="05000000000000000000" pitchFamily="2" charset="2"/>
              <a:buChar char="Ø"/>
            </a:pPr>
            <a:endParaRPr lang="en-US" b="1" dirty="0">
              <a:solidFill>
                <a:schemeClr val="bg1"/>
              </a:solidFill>
              <a:highlight>
                <a:srgbClr val="808080"/>
              </a:highlight>
              <a:latin typeface="Garamond" panose="02020404030301010803" pitchFamily="18" charset="0"/>
            </a:endParaRPr>
          </a:p>
          <a:p>
            <a:pPr marL="285750" indent="-285750">
              <a:buFont typeface="Wingdings" panose="05000000000000000000" pitchFamily="2" charset="2"/>
              <a:buChar char="Ø"/>
            </a:pPr>
            <a:r>
              <a:rPr lang="en-US" b="1" dirty="0">
                <a:solidFill>
                  <a:schemeClr val="bg1"/>
                </a:solidFill>
                <a:highlight>
                  <a:srgbClr val="808080"/>
                </a:highlight>
                <a:latin typeface="Garamond" panose="02020404030301010803" pitchFamily="18" charset="0"/>
              </a:rPr>
              <a:t>Through public announcements people who are not following norms can be alerted if found violating rules.</a:t>
            </a:r>
          </a:p>
          <a:p>
            <a:pPr marL="285750" indent="-285750">
              <a:buFont typeface="Wingdings" panose="05000000000000000000" pitchFamily="2" charset="2"/>
              <a:buChar char="Ø"/>
            </a:pPr>
            <a:endParaRPr lang="en-IN" b="1" dirty="0">
              <a:solidFill>
                <a:schemeClr val="bg1"/>
              </a:solidFill>
              <a:highlight>
                <a:srgbClr val="808080"/>
              </a:highlight>
              <a:latin typeface="Garamond" panose="02020404030301010803" pitchFamily="18" charset="0"/>
            </a:endParaRPr>
          </a:p>
        </p:txBody>
      </p:sp>
    </p:spTree>
    <p:extLst>
      <p:ext uri="{BB962C8B-B14F-4D97-AF65-F5344CB8AC3E}">
        <p14:creationId xmlns:p14="http://schemas.microsoft.com/office/powerpoint/2010/main" val="24131652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8EEEF18-84CD-443F-92C0-5DFEB41ED666}"/>
              </a:ext>
            </a:extLst>
          </p:cNvPr>
          <p:cNvSpPr txBox="1"/>
          <p:nvPr/>
        </p:nvSpPr>
        <p:spPr>
          <a:xfrm>
            <a:off x="4456386" y="0"/>
            <a:ext cx="3037490" cy="1107996"/>
          </a:xfrm>
          <a:prstGeom prst="rect">
            <a:avLst/>
          </a:prstGeom>
          <a:noFill/>
        </p:spPr>
        <p:txBody>
          <a:bodyPr wrap="square" rtlCol="0">
            <a:spAutoFit/>
          </a:bodyPr>
          <a:lstStyle/>
          <a:p>
            <a:r>
              <a:rPr lang="en-US" sz="6600" b="1" u="sng" dirty="0">
                <a:effectLst>
                  <a:outerShdw blurRad="38100" dist="38100" dir="2700000" algn="tl">
                    <a:srgbClr val="000000">
                      <a:alpha val="43137"/>
                    </a:srgbClr>
                  </a:outerShdw>
                </a:effectLst>
                <a:highlight>
                  <a:srgbClr val="C0C0C0"/>
                </a:highlight>
                <a:latin typeface="Garamond" panose="02020404030301010803" pitchFamily="18" charset="0"/>
              </a:rPr>
              <a:t>DEMO</a:t>
            </a:r>
            <a:endParaRPr lang="en-IN" sz="6600" b="1" u="sng" dirty="0">
              <a:effectLst>
                <a:outerShdw blurRad="38100" dist="38100" dir="2700000" algn="tl">
                  <a:srgbClr val="000000">
                    <a:alpha val="43137"/>
                  </a:srgbClr>
                </a:outerShdw>
              </a:effectLst>
              <a:highlight>
                <a:srgbClr val="C0C0C0"/>
              </a:highlight>
              <a:latin typeface="Garamond" panose="02020404030301010803" pitchFamily="18" charset="0"/>
            </a:endParaRPr>
          </a:p>
        </p:txBody>
      </p:sp>
      <p:pic>
        <p:nvPicPr>
          <p:cNvPr id="2" name="20210608-201751_mWIXPCYy_1X7K">
            <a:hlinkClick r:id="" action="ppaction://media"/>
            <a:extLst>
              <a:ext uri="{FF2B5EF4-FFF2-40B4-BE49-F238E27FC236}">
                <a16:creationId xmlns:a16="http://schemas.microsoft.com/office/drawing/2014/main" id="{3D8C93DD-9004-4CAE-AD84-FF7C4B6285E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107996"/>
            <a:ext cx="12192000" cy="5750003"/>
          </a:xfrm>
          <a:prstGeom prst="rect">
            <a:avLst/>
          </a:prstGeom>
        </p:spPr>
      </p:pic>
    </p:spTree>
    <p:extLst>
      <p:ext uri="{BB962C8B-B14F-4D97-AF65-F5344CB8AC3E}">
        <p14:creationId xmlns:p14="http://schemas.microsoft.com/office/powerpoint/2010/main" val="400587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93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bg>
      <p:bgPr shadeToTitle="1">
        <a:gradFill flip="none" rotWithShape="1">
          <a:gsLst>
            <a:gs pos="46000">
              <a:schemeClr val="accent3">
                <a:lumMod val="89000"/>
              </a:schemeClr>
            </a:gs>
            <a:gs pos="23000">
              <a:schemeClr val="accent3">
                <a:lumMod val="89000"/>
              </a:schemeClr>
            </a:gs>
            <a:gs pos="0">
              <a:schemeClr val="accent3">
                <a:lumMod val="75000"/>
              </a:schemeClr>
            </a:gs>
            <a:gs pos="97000">
              <a:schemeClr val="accent3">
                <a:lumMod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742E1-701F-4B1D-BB62-0FB2CA628867}"/>
              </a:ext>
            </a:extLst>
          </p:cNvPr>
          <p:cNvSpPr>
            <a:spLocks noGrp="1"/>
          </p:cNvSpPr>
          <p:nvPr>
            <p:ph type="title"/>
          </p:nvPr>
        </p:nvSpPr>
        <p:spPr>
          <a:xfrm>
            <a:off x="838200" y="144408"/>
            <a:ext cx="10515600" cy="1325563"/>
          </a:xfrm>
        </p:spPr>
        <p:txBody>
          <a:bodyPr>
            <a:normAutofit/>
          </a:bodyPr>
          <a:lstStyle/>
          <a:p>
            <a:pPr algn="ctr"/>
            <a:r>
              <a:rPr lang="en-US" sz="7200" b="1" u="sng" dirty="0">
                <a:effectLst>
                  <a:outerShdw blurRad="38100" dist="38100" dir="2700000" algn="tl">
                    <a:srgbClr val="000000">
                      <a:alpha val="43137"/>
                    </a:srgbClr>
                  </a:outerShdw>
                </a:effectLst>
                <a:highlight>
                  <a:srgbClr val="C0C0C0"/>
                </a:highlight>
                <a:latin typeface="Garamond" panose="02020404030301010803" pitchFamily="18" charset="0"/>
              </a:rPr>
              <a:t>Conclusion :</a:t>
            </a:r>
            <a:endParaRPr lang="en-IN" sz="7200" b="1" u="sng" dirty="0">
              <a:effectLst>
                <a:outerShdw blurRad="38100" dist="38100" dir="2700000" algn="tl">
                  <a:srgbClr val="000000">
                    <a:alpha val="43137"/>
                  </a:srgbClr>
                </a:outerShdw>
              </a:effectLst>
              <a:highlight>
                <a:srgbClr val="C0C0C0"/>
              </a:highlight>
              <a:latin typeface="Garamond" panose="02020404030301010803" pitchFamily="18" charset="0"/>
            </a:endParaRPr>
          </a:p>
        </p:txBody>
      </p:sp>
      <p:sp>
        <p:nvSpPr>
          <p:cNvPr id="3" name="TextBox 2">
            <a:extLst>
              <a:ext uri="{FF2B5EF4-FFF2-40B4-BE49-F238E27FC236}">
                <a16:creationId xmlns:a16="http://schemas.microsoft.com/office/drawing/2014/main" id="{477D1B52-FAAE-4DB8-98C2-9ACF21EEBE80}"/>
              </a:ext>
            </a:extLst>
          </p:cNvPr>
          <p:cNvSpPr txBox="1"/>
          <p:nvPr/>
        </p:nvSpPr>
        <p:spPr>
          <a:xfrm>
            <a:off x="447040" y="1595021"/>
            <a:ext cx="11297920" cy="5262979"/>
          </a:xfrm>
          <a:prstGeom prst="rect">
            <a:avLst/>
          </a:prstGeom>
          <a:noFill/>
        </p:spPr>
        <p:txBody>
          <a:bodyPr wrap="square" rtlCol="0">
            <a:spAutoFit/>
          </a:bodyPr>
          <a:lstStyle/>
          <a:p>
            <a:pPr marL="342900" indent="-342900">
              <a:buFont typeface="Wingdings" panose="05000000000000000000" pitchFamily="2" charset="2"/>
              <a:buChar char="Ø"/>
            </a:pPr>
            <a:r>
              <a:rPr lang="en-US" sz="2400" b="1" dirty="0">
                <a:effectLst>
                  <a:outerShdw blurRad="38100" dist="38100" dir="2700000" algn="tl">
                    <a:srgbClr val="000000">
                      <a:alpha val="43137"/>
                    </a:srgbClr>
                  </a:outerShdw>
                </a:effectLst>
                <a:highlight>
                  <a:srgbClr val="C0C0C0"/>
                </a:highlight>
                <a:latin typeface="Garamond" panose="02020404030301010803" pitchFamily="18" charset="0"/>
              </a:rPr>
              <a:t>As we picture the world after COVID-19 pandemic the need of self-responsibility should be developed among the people. The world would focus on accepting the precautions and guidelines provided by WHO.</a:t>
            </a:r>
          </a:p>
          <a:p>
            <a:pPr marL="342900" indent="-342900">
              <a:buFont typeface="Wingdings" panose="05000000000000000000" pitchFamily="2" charset="2"/>
              <a:buChar char="Ø"/>
            </a:pPr>
            <a:endParaRPr lang="en-US" sz="2400" b="1" dirty="0">
              <a:effectLst>
                <a:outerShdw blurRad="38100" dist="38100" dir="2700000" algn="tl">
                  <a:srgbClr val="000000">
                    <a:alpha val="43137"/>
                  </a:srgbClr>
                </a:outerShdw>
              </a:effectLst>
              <a:highlight>
                <a:srgbClr val="C0C0C0"/>
              </a:highlight>
              <a:latin typeface="Garamond" panose="02020404030301010803" pitchFamily="18" charset="0"/>
            </a:endParaRPr>
          </a:p>
          <a:p>
            <a:pPr marL="342900" indent="-342900">
              <a:buFont typeface="Wingdings" panose="05000000000000000000" pitchFamily="2" charset="2"/>
              <a:buChar char="Ø"/>
            </a:pPr>
            <a:r>
              <a:rPr lang="en-US" sz="2400" b="1" dirty="0">
                <a:effectLst>
                  <a:outerShdw blurRad="38100" dist="38100" dir="2700000" algn="tl">
                    <a:srgbClr val="000000">
                      <a:alpha val="43137"/>
                    </a:srgbClr>
                  </a:outerShdw>
                </a:effectLst>
                <a:highlight>
                  <a:srgbClr val="C0C0C0"/>
                </a:highlight>
                <a:latin typeface="Garamond" panose="02020404030301010803" pitchFamily="18" charset="0"/>
              </a:rPr>
              <a:t>The responsibility of an individual depends completely on themselves and not on the government. Social Distancing will be the important factor to reduce the spread of the virus. To control huge crowd, an effective solution is needed and in our project we mainly focus on that. </a:t>
            </a:r>
          </a:p>
          <a:p>
            <a:pPr marL="342900" indent="-342900">
              <a:buFont typeface="Wingdings" panose="05000000000000000000" pitchFamily="2" charset="2"/>
              <a:buChar char="Ø"/>
            </a:pPr>
            <a:endParaRPr lang="en-US" sz="2400" b="1" dirty="0">
              <a:effectLst>
                <a:outerShdw blurRad="38100" dist="38100" dir="2700000" algn="tl">
                  <a:srgbClr val="000000">
                    <a:alpha val="43137"/>
                  </a:srgbClr>
                </a:outerShdw>
              </a:effectLst>
              <a:highlight>
                <a:srgbClr val="C0C0C0"/>
              </a:highlight>
              <a:latin typeface="Garamond" panose="02020404030301010803" pitchFamily="18" charset="0"/>
            </a:endParaRPr>
          </a:p>
          <a:p>
            <a:pPr marL="342900" indent="-342900">
              <a:buFont typeface="Wingdings" panose="05000000000000000000" pitchFamily="2" charset="2"/>
              <a:buChar char="Ø"/>
            </a:pPr>
            <a:r>
              <a:rPr lang="en-US" sz="2400" b="1" dirty="0">
                <a:effectLst>
                  <a:outerShdw blurRad="38100" dist="38100" dir="2700000" algn="tl">
                    <a:srgbClr val="000000">
                      <a:alpha val="43137"/>
                    </a:srgbClr>
                  </a:outerShdw>
                </a:effectLst>
                <a:highlight>
                  <a:srgbClr val="C0C0C0"/>
                </a:highlight>
                <a:latin typeface="Garamond" panose="02020404030301010803" pitchFamily="18" charset="0"/>
              </a:rPr>
              <a:t>Using Camera or CCTV footages, the authorities can monitor people and can also control overcrowding in any events and thus helps in maintaining social distance.</a:t>
            </a:r>
          </a:p>
          <a:p>
            <a:pPr marL="342900" indent="-342900">
              <a:buFont typeface="Wingdings" panose="05000000000000000000" pitchFamily="2" charset="2"/>
              <a:buChar char="Ø"/>
            </a:pPr>
            <a:endParaRPr lang="en-US" sz="2400" b="1" dirty="0">
              <a:effectLst>
                <a:outerShdw blurRad="38100" dist="38100" dir="2700000" algn="tl">
                  <a:srgbClr val="000000">
                    <a:alpha val="43137"/>
                  </a:srgbClr>
                </a:outerShdw>
              </a:effectLst>
              <a:highlight>
                <a:srgbClr val="C0C0C0"/>
              </a:highlight>
              <a:latin typeface="Garamond" panose="02020404030301010803" pitchFamily="18" charset="0"/>
            </a:endParaRPr>
          </a:p>
          <a:p>
            <a:pPr marL="342900" indent="-342900">
              <a:buFont typeface="Wingdings" panose="05000000000000000000" pitchFamily="2" charset="2"/>
              <a:buChar char="Ø"/>
            </a:pPr>
            <a:r>
              <a:rPr lang="en-US" sz="2400" b="1" dirty="0">
                <a:effectLst>
                  <a:outerShdw blurRad="38100" dist="38100" dir="2700000" algn="tl">
                    <a:srgbClr val="000000">
                      <a:alpha val="43137"/>
                    </a:srgbClr>
                  </a:outerShdw>
                </a:effectLst>
                <a:highlight>
                  <a:srgbClr val="C0C0C0"/>
                </a:highlight>
                <a:latin typeface="Garamond" panose="02020404030301010803" pitchFamily="18" charset="0"/>
              </a:rPr>
              <a:t> If people maintain a safe distance of at least 6 feet they would be indicated with green boundary box, and if not red.</a:t>
            </a:r>
            <a:endParaRPr lang="en-IN" sz="2400" b="1" dirty="0">
              <a:effectLst>
                <a:outerShdw blurRad="38100" dist="38100" dir="2700000" algn="tl">
                  <a:srgbClr val="000000">
                    <a:alpha val="43137"/>
                  </a:srgbClr>
                </a:outerShdw>
              </a:effectLst>
              <a:highlight>
                <a:srgbClr val="C0C0C0"/>
              </a:highlight>
              <a:latin typeface="Garamond" panose="02020404030301010803" pitchFamily="18" charset="0"/>
            </a:endParaRPr>
          </a:p>
        </p:txBody>
      </p:sp>
    </p:spTree>
    <p:extLst>
      <p:ext uri="{BB962C8B-B14F-4D97-AF65-F5344CB8AC3E}">
        <p14:creationId xmlns:p14="http://schemas.microsoft.com/office/powerpoint/2010/main" val="26589677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135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D51-5ECF-4377-BCF1-ECF9F8B02A57}"/>
              </a:ext>
            </a:extLst>
          </p:cNvPr>
          <p:cNvSpPr>
            <a:spLocks noGrp="1"/>
          </p:cNvSpPr>
          <p:nvPr>
            <p:ph type="title"/>
          </p:nvPr>
        </p:nvSpPr>
        <p:spPr>
          <a:xfrm>
            <a:off x="599265" y="-177483"/>
            <a:ext cx="10515600" cy="1325563"/>
          </a:xfrm>
        </p:spPr>
        <p:txBody>
          <a:bodyPr>
            <a:normAutofit/>
          </a:bodyPr>
          <a:lstStyle/>
          <a:p>
            <a:pPr algn="ctr"/>
            <a:r>
              <a:rPr lang="en-US" sz="5400" b="1" u="sng" dirty="0">
                <a:effectLst>
                  <a:outerShdw blurRad="38100" dist="38100" dir="2700000" algn="tl">
                    <a:srgbClr val="000000">
                      <a:alpha val="43137"/>
                    </a:srgbClr>
                  </a:outerShdw>
                </a:effectLst>
                <a:highlight>
                  <a:srgbClr val="808080"/>
                </a:highlight>
                <a:latin typeface="Garamond" panose="02020404030301010803" pitchFamily="18" charset="0"/>
              </a:rPr>
              <a:t>References</a:t>
            </a:r>
            <a:endParaRPr lang="en-IN" sz="5400" b="1" u="sng" dirty="0">
              <a:effectLst>
                <a:outerShdw blurRad="38100" dist="38100" dir="2700000" algn="tl">
                  <a:srgbClr val="000000">
                    <a:alpha val="43137"/>
                  </a:srgbClr>
                </a:outerShdw>
              </a:effectLst>
              <a:highlight>
                <a:srgbClr val="808080"/>
              </a:highlight>
              <a:latin typeface="Garamond" panose="02020404030301010803" pitchFamily="18" charset="0"/>
            </a:endParaRPr>
          </a:p>
        </p:txBody>
      </p:sp>
      <p:sp>
        <p:nvSpPr>
          <p:cNvPr id="3" name="TextBox 2">
            <a:extLst>
              <a:ext uri="{FF2B5EF4-FFF2-40B4-BE49-F238E27FC236}">
                <a16:creationId xmlns:a16="http://schemas.microsoft.com/office/drawing/2014/main" id="{1BB38C34-53BA-4677-9982-361FFA1FBFCB}"/>
              </a:ext>
            </a:extLst>
          </p:cNvPr>
          <p:cNvSpPr txBox="1"/>
          <p:nvPr/>
        </p:nvSpPr>
        <p:spPr>
          <a:xfrm>
            <a:off x="82681" y="917912"/>
            <a:ext cx="12193402" cy="5940088"/>
          </a:xfrm>
          <a:prstGeom prst="rect">
            <a:avLst/>
          </a:prstGeom>
          <a:noFill/>
        </p:spPr>
        <p:txBody>
          <a:bodyPr wrap="square" rtlCol="0">
            <a:spAutoFit/>
          </a:bodyPr>
          <a:lstStyle/>
          <a:p>
            <a:r>
              <a:rPr lang="en-IN" sz="2000" b="1" dirty="0">
                <a:highlight>
                  <a:srgbClr val="C0C0C0"/>
                </a:highlight>
                <a:latin typeface="Garamond" panose="02020404030301010803" pitchFamily="18" charset="0"/>
              </a:rPr>
              <a:t>1. Savyasachi Gupta, Rudrakshi Kapil, Goutham Kanahasabai, Shreyas Srinivas Joshi, Aniruddha Srinivas Joshi “SD-Measure: A Social Distancing Detector”, IEEE, 2020. </a:t>
            </a:r>
          </a:p>
          <a:p>
            <a:r>
              <a:rPr lang="en-IN" sz="2000" b="1" dirty="0">
                <a:highlight>
                  <a:srgbClr val="C0C0C0"/>
                </a:highlight>
                <a:latin typeface="Garamond" panose="02020404030301010803" pitchFamily="18" charset="0"/>
              </a:rPr>
              <a:t>2. Pias,“Object detection and distance measurement,” https://github.com/ paul-pias/Object-Detection and Distance-Measurement, 2020 </a:t>
            </a:r>
          </a:p>
          <a:p>
            <a:r>
              <a:rPr lang="en-IN" sz="2000" b="1" dirty="0">
                <a:highlight>
                  <a:srgbClr val="C0C0C0"/>
                </a:highlight>
                <a:latin typeface="Garamond" panose="02020404030301010803" pitchFamily="18" charset="0"/>
              </a:rPr>
              <a:t>3.Y. Xu, J. Dong, B. Zhang, and D. Xu, “Background modelling methods in video analysis: A review and comparative evaluation,” CAAI Transactions on Intelligence Technology, vol. 1, no. 1, pp. 43–60, 2016 &amp; S. Ren, K. He, R. Girshick, and J. Sun, “Faster r-can : Towards real-time object detection with region proposal networks,” in Advances in neural information processing systems, 2015, pp. 91–99.</a:t>
            </a:r>
          </a:p>
          <a:p>
            <a:r>
              <a:rPr lang="en-IN" sz="2000" b="1" dirty="0">
                <a:highlight>
                  <a:srgbClr val="C0C0C0"/>
                </a:highlight>
                <a:latin typeface="Garamond" panose="02020404030301010803" pitchFamily="18" charset="0"/>
              </a:rPr>
              <a:t>4. A. Krizhevsky, I. Sutskever, and G. E. Hinton, “ImageNet classification with deep convolutional neural networks,” in Advances in neural information processing systems, 2012, pp. 1097– 1105.</a:t>
            </a:r>
          </a:p>
          <a:p>
            <a:r>
              <a:rPr lang="en-IN" sz="2000" b="1" dirty="0">
                <a:highlight>
                  <a:srgbClr val="C0C0C0"/>
                </a:highlight>
                <a:latin typeface="Garamond" panose="02020404030301010803" pitchFamily="18" charset="0"/>
              </a:rPr>
              <a:t>5.P. Dollar, V. Rabaud, G. Cottrell, and S. Belongie, “Behaviour recognition ´ via sparse spatio-temporal features,” in 2005 IEEE International Workshop on Visual Surveillance and Performance Evaluation of Tracking and Surveillance. IEEE, 2005, pp. 65–72 &amp; M. Piccardi,“Background subtraction techniques: a review,” in 2004 IEEE International Conference on Systems, Man and Cybernetics (IEEE Cat. No. 04CH37583), vol. 4. IEEE, 2004, pp. 3099–3104[13] H. Tsutsui, J. Miura, and Y. Shirai, “Optical flowbased person tracking by multiple cameras,” in Conference Documentation International Conference on Multisensor Fusion and Integration for Intelligent Systems. MFI 2001 (Cat. No. 01TH8590). IEEE, 2001, pp. 91–96.</a:t>
            </a:r>
          </a:p>
          <a:p>
            <a:r>
              <a:rPr lang="en-IN" sz="2000" b="1" dirty="0">
                <a:highlight>
                  <a:srgbClr val="C0C0C0"/>
                </a:highlight>
                <a:latin typeface="Garamond" panose="02020404030301010803" pitchFamily="18" charset="0"/>
              </a:rPr>
              <a:t>6. S.A. Niyogi and E.H. Adelson, “Analysing gait with spatiotemporal surfaces,” in Proceedings of 1994 IEEE Workshop on Motion of Nonrigid and Articulated Objects. IEEE, 1994, pp. 64-69</a:t>
            </a:r>
          </a:p>
        </p:txBody>
      </p:sp>
    </p:spTree>
    <p:extLst>
      <p:ext uri="{BB962C8B-B14F-4D97-AF65-F5344CB8AC3E}">
        <p14:creationId xmlns:p14="http://schemas.microsoft.com/office/powerpoint/2010/main" val="27543434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bg>
      <p:bgPr>
        <a:solidFill>
          <a:schemeClr val="tx1">
            <a:lumMod val="65000"/>
            <a:lumOff val="35000"/>
          </a:schemeClr>
        </a:solidFill>
        <a:effectLst/>
      </p:bgPr>
    </p:bg>
    <p:spTree>
      <p:nvGrpSpPr>
        <p:cNvPr id="1" name=""/>
        <p:cNvGrpSpPr/>
        <p:nvPr/>
      </p:nvGrpSpPr>
      <p:grpSpPr>
        <a:xfrm>
          <a:off x="0" y="0"/>
          <a:ext cx="0" cy="0"/>
          <a:chOff x="0" y="0"/>
          <a:chExt cx="0" cy="0"/>
        </a:xfrm>
      </p:grpSpPr>
      <p:pic>
        <p:nvPicPr>
          <p:cNvPr id="4" name="Graphic 3" descr="Thumbs up sign">
            <a:extLst>
              <a:ext uri="{FF2B5EF4-FFF2-40B4-BE49-F238E27FC236}">
                <a16:creationId xmlns:a16="http://schemas.microsoft.com/office/drawing/2014/main" id="{9B145BCD-4CDA-4668-B0C9-E1307D48357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063837" y="3064797"/>
            <a:ext cx="1700570" cy="1700570"/>
          </a:xfrm>
          <a:prstGeom prst="rect">
            <a:avLst/>
          </a:prstGeom>
        </p:spPr>
      </p:pic>
      <p:sp>
        <p:nvSpPr>
          <p:cNvPr id="5" name="Rectangle 4">
            <a:extLst>
              <a:ext uri="{FF2B5EF4-FFF2-40B4-BE49-F238E27FC236}">
                <a16:creationId xmlns:a16="http://schemas.microsoft.com/office/drawing/2014/main" id="{2142E1F1-EABF-4A0C-86CF-DFE875744911}"/>
              </a:ext>
            </a:extLst>
          </p:cNvPr>
          <p:cNvSpPr/>
          <p:nvPr/>
        </p:nvSpPr>
        <p:spPr>
          <a:xfrm>
            <a:off x="2720722" y="241052"/>
            <a:ext cx="6750555" cy="4524315"/>
          </a:xfrm>
          <a:prstGeom prst="rect">
            <a:avLst/>
          </a:prstGeom>
          <a:noFill/>
        </p:spPr>
        <p:txBody>
          <a:bodyPr wrap="square" lIns="91440" tIns="45720" rIns="91440" bIns="45720">
            <a:spAutoFit/>
          </a:bodyPr>
          <a:lstStyle/>
          <a:p>
            <a:pPr algn="ctr"/>
            <a:r>
              <a:rPr lang="en-US" sz="9600" b="1" u="sng" dirty="0">
                <a:ln w="0"/>
                <a:latin typeface="Garamond" panose="02020404030301010803" pitchFamily="18" charset="0"/>
              </a:rPr>
              <a:t>THANK YOU !! </a:t>
            </a:r>
          </a:p>
          <a:p>
            <a:pPr algn="ctr"/>
            <a:endParaRPr lang="en-US" sz="9600" b="1" u="sng" dirty="0">
              <a:ln w="0"/>
              <a:latin typeface="Garamond" panose="02020404030301010803" pitchFamily="18" charset="0"/>
            </a:endParaRPr>
          </a:p>
        </p:txBody>
      </p:sp>
      <p:sp>
        <p:nvSpPr>
          <p:cNvPr id="6" name="TextBox 5">
            <a:extLst>
              <a:ext uri="{FF2B5EF4-FFF2-40B4-BE49-F238E27FC236}">
                <a16:creationId xmlns:a16="http://schemas.microsoft.com/office/drawing/2014/main" id="{3FD996A2-4F3B-428B-BA50-96643D14005D}"/>
              </a:ext>
            </a:extLst>
          </p:cNvPr>
          <p:cNvSpPr txBox="1"/>
          <p:nvPr/>
        </p:nvSpPr>
        <p:spPr>
          <a:xfrm>
            <a:off x="132080" y="4937760"/>
            <a:ext cx="10220960" cy="1015663"/>
          </a:xfrm>
          <a:prstGeom prst="rect">
            <a:avLst/>
          </a:prstGeom>
          <a:noFill/>
        </p:spPr>
        <p:txBody>
          <a:bodyPr wrap="square" rtlCol="0">
            <a:spAutoFit/>
          </a:bodyPr>
          <a:lstStyle/>
          <a:p>
            <a:r>
              <a:rPr lang="en-US" sz="6000" b="1" dirty="0">
                <a:effectLst>
                  <a:outerShdw blurRad="38100" dist="38100" dir="2700000" algn="tl">
                    <a:srgbClr val="000000">
                      <a:alpha val="43137"/>
                    </a:srgbClr>
                  </a:outerShdw>
                </a:effectLst>
                <a:latin typeface="Garamond" panose="02020404030301010803" pitchFamily="18" charset="0"/>
              </a:rPr>
              <a:t>STAY HOME   ……</a:t>
            </a:r>
            <a:endParaRPr lang="en-IN" sz="6000" b="1" dirty="0">
              <a:effectLst>
                <a:outerShdw blurRad="38100" dist="38100" dir="2700000" algn="tl">
                  <a:srgbClr val="000000">
                    <a:alpha val="43137"/>
                  </a:srgbClr>
                </a:outerShdw>
              </a:effectLst>
              <a:latin typeface="Garamond" panose="02020404030301010803" pitchFamily="18" charset="0"/>
            </a:endParaRPr>
          </a:p>
        </p:txBody>
      </p:sp>
      <p:sp>
        <p:nvSpPr>
          <p:cNvPr id="7" name="TextBox 6">
            <a:extLst>
              <a:ext uri="{FF2B5EF4-FFF2-40B4-BE49-F238E27FC236}">
                <a16:creationId xmlns:a16="http://schemas.microsoft.com/office/drawing/2014/main" id="{77922403-20E8-49F9-A511-912AE8D35A58}"/>
              </a:ext>
            </a:extLst>
          </p:cNvPr>
          <p:cNvSpPr txBox="1"/>
          <p:nvPr/>
        </p:nvSpPr>
        <p:spPr>
          <a:xfrm>
            <a:off x="7843520" y="4958080"/>
            <a:ext cx="6177280" cy="1015663"/>
          </a:xfrm>
          <a:prstGeom prst="rect">
            <a:avLst/>
          </a:prstGeom>
          <a:noFill/>
        </p:spPr>
        <p:txBody>
          <a:bodyPr wrap="square" rtlCol="0">
            <a:spAutoFit/>
          </a:bodyPr>
          <a:lstStyle/>
          <a:p>
            <a:r>
              <a:rPr lang="en-US" sz="6000" b="1" dirty="0">
                <a:effectLst>
                  <a:outerShdw blurRad="38100" dist="38100" dir="2700000" algn="tl">
                    <a:srgbClr val="000000">
                      <a:alpha val="43137"/>
                    </a:srgbClr>
                  </a:outerShdw>
                </a:effectLst>
                <a:latin typeface="Garamond" panose="02020404030301010803" pitchFamily="18" charset="0"/>
              </a:rPr>
              <a:t>STAY SAFE </a:t>
            </a:r>
            <a:endParaRPr lang="en-IN" sz="6000" b="1" dirty="0">
              <a:effectLst>
                <a:outerShdw blurRad="38100" dist="38100" dir="2700000" algn="tl">
                  <a:srgbClr val="000000">
                    <a:alpha val="43137"/>
                  </a:srgbClr>
                </a:outerShdw>
              </a:effectLst>
              <a:latin typeface="Garamond" panose="02020404030301010803" pitchFamily="18" charset="0"/>
            </a:endParaRPr>
          </a:p>
        </p:txBody>
      </p:sp>
    </p:spTree>
    <p:extLst>
      <p:ext uri="{BB962C8B-B14F-4D97-AF65-F5344CB8AC3E}">
        <p14:creationId xmlns:p14="http://schemas.microsoft.com/office/powerpoint/2010/main" val="207057745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E1CEC-A7AE-4B88-A922-AB7E7D568548}"/>
              </a:ext>
            </a:extLst>
          </p:cNvPr>
          <p:cNvSpPr>
            <a:spLocks noGrp="1"/>
          </p:cNvSpPr>
          <p:nvPr>
            <p:ph type="title"/>
          </p:nvPr>
        </p:nvSpPr>
        <p:spPr>
          <a:xfrm>
            <a:off x="617483" y="-118351"/>
            <a:ext cx="10515600" cy="1325563"/>
          </a:xfrm>
        </p:spPr>
        <p:txBody>
          <a:bodyPr>
            <a:normAutofit/>
          </a:bodyPr>
          <a:lstStyle/>
          <a:p>
            <a:pPr algn="ctr"/>
            <a:r>
              <a:rPr lang="en-US" sz="5400" b="1" u="sng" dirty="0">
                <a:effectLst>
                  <a:outerShdw blurRad="38100" dist="38100" dir="2700000" algn="tl">
                    <a:srgbClr val="000000">
                      <a:alpha val="43137"/>
                    </a:srgbClr>
                  </a:outerShdw>
                </a:effectLst>
                <a:highlight>
                  <a:srgbClr val="808080"/>
                </a:highlight>
                <a:latin typeface="Garamond" panose="02020404030301010803" pitchFamily="18" charset="0"/>
              </a:rPr>
              <a:t>Questions </a:t>
            </a:r>
            <a:endParaRPr lang="en-IN" sz="5400" b="1" u="sng" dirty="0">
              <a:effectLst>
                <a:outerShdw blurRad="38100" dist="38100" dir="2700000" algn="tl">
                  <a:srgbClr val="000000">
                    <a:alpha val="43137"/>
                  </a:srgbClr>
                </a:outerShdw>
              </a:effectLst>
              <a:highlight>
                <a:srgbClr val="808080"/>
              </a:highlight>
              <a:latin typeface="Garamond" panose="02020404030301010803" pitchFamily="18" charset="0"/>
            </a:endParaRPr>
          </a:p>
        </p:txBody>
      </p:sp>
      <p:sp>
        <p:nvSpPr>
          <p:cNvPr id="3" name="TextBox 2">
            <a:extLst>
              <a:ext uri="{FF2B5EF4-FFF2-40B4-BE49-F238E27FC236}">
                <a16:creationId xmlns:a16="http://schemas.microsoft.com/office/drawing/2014/main" id="{7D562CF3-9885-4F69-8D7B-0BAB336D1391}"/>
              </a:ext>
            </a:extLst>
          </p:cNvPr>
          <p:cNvSpPr txBox="1"/>
          <p:nvPr/>
        </p:nvSpPr>
        <p:spPr>
          <a:xfrm>
            <a:off x="0" y="1207212"/>
            <a:ext cx="12297103" cy="6463308"/>
          </a:xfrm>
          <a:prstGeom prst="rect">
            <a:avLst/>
          </a:prstGeom>
          <a:noFill/>
        </p:spPr>
        <p:txBody>
          <a:bodyPr wrap="square" rtlCol="0">
            <a:spAutoFit/>
          </a:bodyPr>
          <a:lstStyle/>
          <a:p>
            <a:pPr marL="342900" indent="-342900">
              <a:buFont typeface="+mj-lt"/>
              <a:buAutoNum type="arabicPeriod"/>
            </a:pPr>
            <a:r>
              <a:rPr lang="en-US" b="1" dirty="0">
                <a:latin typeface="Garamond" panose="02020404030301010803" pitchFamily="18" charset="0"/>
              </a:rPr>
              <a:t>Is this project only software based or hardware is also included ?</a:t>
            </a:r>
          </a:p>
          <a:p>
            <a:pPr marL="285750" indent="-285750">
              <a:buFont typeface="Wingdings" panose="05000000000000000000" pitchFamily="2" charset="2"/>
              <a:buChar char="Ø"/>
            </a:pPr>
            <a:r>
              <a:rPr lang="en-US" b="1" dirty="0">
                <a:latin typeface="Garamond" panose="02020404030301010803" pitchFamily="18" charset="0"/>
              </a:rPr>
              <a:t>As we're suggesting this idea to Govt. We'll use CCTV on the public places. Now we're creating only prototype with the help of video inputs ( Video Contain Crowd)So no need of hardware.</a:t>
            </a:r>
          </a:p>
          <a:p>
            <a:endParaRPr lang="en-US" b="1" dirty="0">
              <a:latin typeface="Garamond" panose="02020404030301010803" pitchFamily="18" charset="0"/>
            </a:endParaRPr>
          </a:p>
          <a:p>
            <a:r>
              <a:rPr lang="en-IN" b="1" dirty="0">
                <a:latin typeface="Garamond" panose="02020404030301010803" pitchFamily="18" charset="0"/>
              </a:rPr>
              <a:t>2. What is</a:t>
            </a:r>
            <a:r>
              <a:rPr lang="en-IN" b="1" dirty="0">
                <a:latin typeface="Garamond" panose="02020404030301010803" pitchFamily="18" charset="0"/>
                <a:ea typeface="Calibri" panose="020F0502020204030204" pitchFamily="34" charset="0"/>
                <a:cs typeface="Times New Roman" panose="02020603050405020304" pitchFamily="18" charset="0"/>
              </a:rPr>
              <a:t> time line chart for this project &amp; work break down chart? </a:t>
            </a:r>
          </a:p>
          <a:p>
            <a:pPr marL="342900" indent="-342900">
              <a:buFont typeface="Wingdings" panose="05000000000000000000" pitchFamily="2" charset="2"/>
              <a:buChar char="Ø"/>
            </a:pPr>
            <a:r>
              <a:rPr lang="en-IN" b="1" dirty="0">
                <a:latin typeface="Garamond" panose="02020404030301010803" pitchFamily="18" charset="0"/>
                <a:cs typeface="Times New Roman" panose="02020603050405020304" pitchFamily="18" charset="0"/>
              </a:rPr>
              <a:t>The time deadline for completion is around next 6-7 months &amp; work breakdown has already been allotted to respective members by team leader.</a:t>
            </a:r>
          </a:p>
          <a:p>
            <a:endParaRPr lang="en-IN" b="1" dirty="0">
              <a:latin typeface="Garamond" panose="02020404030301010803" pitchFamily="18" charset="0"/>
              <a:cs typeface="Times New Roman" panose="02020603050405020304" pitchFamily="18" charset="0"/>
            </a:endParaRPr>
          </a:p>
          <a:p>
            <a:r>
              <a:rPr lang="en-IN" b="1" dirty="0">
                <a:latin typeface="Garamond" panose="02020404030301010803" pitchFamily="18" charset="0"/>
                <a:cs typeface="Times New Roman" panose="02020603050405020304" pitchFamily="18" charset="0"/>
              </a:rPr>
              <a:t>3. What will be the total cost ?</a:t>
            </a:r>
          </a:p>
          <a:p>
            <a:pPr marL="342900" indent="-342900">
              <a:buFont typeface="Wingdings" panose="05000000000000000000" pitchFamily="2" charset="2"/>
              <a:buChar char="Ø"/>
            </a:pPr>
            <a:r>
              <a:rPr lang="en-US" b="1" dirty="0">
                <a:latin typeface="Garamond" panose="02020404030301010803" pitchFamily="18" charset="0"/>
              </a:rPr>
              <a:t>As of now we're using govt infrastructure to test &amp; analyze so no budget required but yes once this project is ready we will decide and set a purchasing amount at nominal rate so that even small scale businessmen can afford it. </a:t>
            </a:r>
          </a:p>
          <a:p>
            <a:endParaRPr lang="en-US" b="1" dirty="0">
              <a:latin typeface="Garamond" panose="02020404030301010803" pitchFamily="18" charset="0"/>
            </a:endParaRPr>
          </a:p>
          <a:p>
            <a:r>
              <a:rPr lang="en-US" b="1" dirty="0">
                <a:latin typeface="Garamond" panose="02020404030301010803" pitchFamily="18" charset="0"/>
              </a:rPr>
              <a:t>4. </a:t>
            </a:r>
            <a:r>
              <a:rPr lang="en-IN" b="1" dirty="0">
                <a:latin typeface="Garamond" panose="02020404030301010803" pitchFamily="18" charset="0"/>
                <a:cs typeface="Times New Roman" panose="02020603050405020304" pitchFamily="18" charset="0"/>
              </a:rPr>
              <a:t>W</a:t>
            </a:r>
            <a:r>
              <a:rPr lang="en-IN" b="1" dirty="0">
                <a:latin typeface="Garamond" panose="02020404030301010803" pitchFamily="18" charset="0"/>
                <a:ea typeface="Calibri" panose="020F0502020204030204" pitchFamily="34" charset="0"/>
                <a:cs typeface="Times New Roman" panose="02020603050405020304" pitchFamily="18" charset="0"/>
              </a:rPr>
              <a:t>ill the project be in demand in future ?</a:t>
            </a:r>
          </a:p>
          <a:p>
            <a:pPr marL="285750" indent="-285750">
              <a:buFont typeface="Wingdings" panose="05000000000000000000" pitchFamily="2" charset="2"/>
              <a:buChar char="Ø"/>
            </a:pPr>
            <a:r>
              <a:rPr lang="en-US" b="1" dirty="0">
                <a:latin typeface="Garamond" panose="02020404030301010803" pitchFamily="18" charset="0"/>
              </a:rPr>
              <a:t>This project can be efficiently used until and unless pandemic situation discontinued. And even after that Gov. &amp; many other big firm will continue using social distance for next few years.</a:t>
            </a:r>
          </a:p>
          <a:p>
            <a:endParaRPr lang="en-US" b="1" dirty="0">
              <a:latin typeface="Garamond" panose="02020404030301010803" pitchFamily="18" charset="0"/>
            </a:endParaRPr>
          </a:p>
          <a:p>
            <a:r>
              <a:rPr lang="en-US" b="1" dirty="0">
                <a:latin typeface="Garamond" panose="02020404030301010803" pitchFamily="18" charset="0"/>
              </a:rPr>
              <a:t>5. </a:t>
            </a:r>
            <a:r>
              <a:rPr lang="en-IN" b="1" dirty="0">
                <a:latin typeface="Garamond" panose="02020404030301010803" pitchFamily="18" charset="0"/>
                <a:ea typeface="Calibri" panose="020F0502020204030204" pitchFamily="34" charset="0"/>
                <a:cs typeface="Times New Roman" panose="02020603050405020304" pitchFamily="18" charset="0"/>
              </a:rPr>
              <a:t>How much area project will analyse?</a:t>
            </a:r>
            <a:endParaRPr lang="en-US" b="1" dirty="0">
              <a:latin typeface="Garamond" panose="02020404030301010803" pitchFamily="18" charset="0"/>
            </a:endParaRPr>
          </a:p>
          <a:p>
            <a:pPr marL="285750" indent="-285750">
              <a:buFont typeface="Wingdings" panose="05000000000000000000" pitchFamily="2" charset="2"/>
              <a:buChar char="Ø"/>
            </a:pPr>
            <a:r>
              <a:rPr lang="en-US" b="1" dirty="0">
                <a:latin typeface="Garamond" panose="02020404030301010803" pitchFamily="18" charset="0"/>
              </a:rPr>
              <a:t>Accurately it will be decided after once the prototype and algorithm is ready. As we will be using CCTV so that exact area visible in footage will be covered. Like if 15-20 people are been covered in the footage of CCTV so it can detect only them.</a:t>
            </a:r>
          </a:p>
          <a:p>
            <a:pPr marL="285750" indent="-285750">
              <a:buFont typeface="Wingdings" panose="05000000000000000000" pitchFamily="2" charset="2"/>
              <a:buChar char="Ø"/>
            </a:pPr>
            <a:endParaRPr lang="en-US" b="1" dirty="0">
              <a:latin typeface="Garamond" panose="02020404030301010803" pitchFamily="18" charset="0"/>
            </a:endParaRPr>
          </a:p>
          <a:p>
            <a:endParaRPr lang="en-IN" b="1" dirty="0">
              <a:latin typeface="Garamond" panose="02020404030301010803" pitchFamily="18" charset="0"/>
            </a:endParaRPr>
          </a:p>
          <a:p>
            <a:endParaRPr lang="en-IN" b="1" dirty="0">
              <a:latin typeface="Garamond" panose="02020404030301010803" pitchFamily="18" charset="0"/>
            </a:endParaRPr>
          </a:p>
        </p:txBody>
      </p:sp>
    </p:spTree>
    <p:extLst>
      <p:ext uri="{BB962C8B-B14F-4D97-AF65-F5344CB8AC3E}">
        <p14:creationId xmlns:p14="http://schemas.microsoft.com/office/powerpoint/2010/main" val="2213025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3">
                <a:lumMod val="67000"/>
              </a:schemeClr>
            </a:gs>
            <a:gs pos="48000">
              <a:schemeClr val="accent3">
                <a:lumMod val="97000"/>
                <a:lumOff val="3000"/>
              </a:schemeClr>
            </a:gs>
            <a:gs pos="100000">
              <a:schemeClr val="accent3">
                <a:lumMod val="60000"/>
                <a:lumOff val="40000"/>
              </a:schemeClr>
            </a:gs>
          </a:gsLst>
          <a:lin ang="162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DD64FC0-B1ED-4495-964D-5E9117F37509}"/>
              </a:ext>
            </a:extLst>
          </p:cNvPr>
          <p:cNvSpPr txBox="1"/>
          <p:nvPr/>
        </p:nvSpPr>
        <p:spPr>
          <a:xfrm>
            <a:off x="52551" y="0"/>
            <a:ext cx="12086897" cy="7294305"/>
          </a:xfrm>
          <a:prstGeom prst="rect">
            <a:avLst/>
          </a:prstGeom>
          <a:noFill/>
        </p:spPr>
        <p:txBody>
          <a:bodyPr wrap="square" rtlCol="0">
            <a:spAutoFit/>
          </a:bodyPr>
          <a:lstStyle/>
          <a:p>
            <a:r>
              <a:rPr lang="en-US" sz="1800" b="1" dirty="0">
                <a:latin typeface="Garamond" panose="02020404030301010803" pitchFamily="18" charset="0"/>
              </a:rPr>
              <a:t>6. </a:t>
            </a:r>
            <a:r>
              <a:rPr lang="en-IN" sz="1800" b="1" dirty="0">
                <a:effectLst/>
                <a:latin typeface="Garamond" panose="02020404030301010803" pitchFamily="18" charset="0"/>
                <a:ea typeface="Calibri" panose="020F0502020204030204" pitchFamily="34" charset="0"/>
                <a:cs typeface="Times New Roman" panose="02020603050405020304" pitchFamily="18" charset="0"/>
              </a:rPr>
              <a:t>How the people will be alerted? </a:t>
            </a:r>
          </a:p>
          <a:p>
            <a:pPr marL="342900" indent="-342900">
              <a:buFont typeface="Wingdings" panose="05000000000000000000" pitchFamily="2" charset="2"/>
              <a:buChar char="Ø"/>
            </a:pPr>
            <a:r>
              <a:rPr lang="en-IN" sz="1800" b="1" dirty="0">
                <a:latin typeface="Garamond" panose="02020404030301010803" pitchFamily="18" charset="0"/>
              </a:rPr>
              <a:t>The person or security keeping an eye on CCTV footage will be alerted through warnings showing red mark at the area where social distance is not maintained. So he can alert people through mic or announcements.</a:t>
            </a:r>
          </a:p>
          <a:p>
            <a:endParaRPr lang="en-IN" sz="1800" b="1" dirty="0">
              <a:latin typeface="Garamond" panose="02020404030301010803" pitchFamily="18" charset="0"/>
            </a:endParaRPr>
          </a:p>
          <a:p>
            <a:r>
              <a:rPr lang="en-IN" sz="1800" b="1" dirty="0">
                <a:latin typeface="Garamond" panose="02020404030301010803" pitchFamily="18" charset="0"/>
              </a:rPr>
              <a:t>7. </a:t>
            </a:r>
            <a:r>
              <a:rPr lang="en-IN" sz="1800" b="1" dirty="0">
                <a:effectLst/>
                <a:latin typeface="Garamond" panose="02020404030301010803" pitchFamily="18" charset="0"/>
                <a:ea typeface="Calibri" panose="020F0502020204030204" pitchFamily="34" charset="0"/>
                <a:cs typeface="Times New Roman" panose="02020603050405020304" pitchFamily="18" charset="0"/>
              </a:rPr>
              <a:t>Who will install this product ?</a:t>
            </a:r>
          </a:p>
          <a:p>
            <a:pPr marL="342900" indent="-342900">
              <a:buFont typeface="Wingdings" panose="05000000000000000000" pitchFamily="2" charset="2"/>
              <a:buChar char="Ø"/>
            </a:pPr>
            <a:r>
              <a:rPr lang="en-IN" sz="1800" b="1" dirty="0">
                <a:effectLst/>
                <a:latin typeface="Garamond" panose="02020404030301010803" pitchFamily="18" charset="0"/>
                <a:ea typeface="Calibri" panose="020F0502020204030204" pitchFamily="34" charset="0"/>
                <a:cs typeface="Times New Roman" panose="02020603050405020304" pitchFamily="18" charset="0"/>
              </a:rPr>
              <a:t>We will be only proving Software for thi</a:t>
            </a:r>
            <a:r>
              <a:rPr lang="en-IN" sz="1800" b="1" dirty="0">
                <a:latin typeface="Garamond" panose="02020404030301010803" pitchFamily="18" charset="0"/>
                <a:ea typeface="Calibri" panose="020F0502020204030204" pitchFamily="34" charset="0"/>
                <a:cs typeface="Times New Roman" panose="02020603050405020304" pitchFamily="18" charset="0"/>
              </a:rPr>
              <a:t>s so Gov. or any firm who will purchase this product from us can attach and install the software in their system to analyse Social Distance.</a:t>
            </a:r>
          </a:p>
          <a:p>
            <a:pPr marL="342900" indent="-342900">
              <a:buFont typeface="Wingdings" panose="05000000000000000000" pitchFamily="2" charset="2"/>
              <a:buChar char="Ø"/>
            </a:pPr>
            <a:endParaRPr lang="en-IN" b="1" dirty="0">
              <a:effectLst/>
              <a:latin typeface="Garamond" panose="02020404030301010803" pitchFamily="18" charset="0"/>
              <a:ea typeface="Calibri" panose="020F0502020204030204" pitchFamily="34" charset="0"/>
              <a:cs typeface="Times New Roman" panose="02020603050405020304" pitchFamily="18" charset="0"/>
            </a:endParaRPr>
          </a:p>
          <a:p>
            <a:r>
              <a:rPr lang="en-US" sz="1800" b="1" dirty="0">
                <a:latin typeface="Garamond" panose="02020404030301010803" pitchFamily="18" charset="0"/>
              </a:rPr>
              <a:t>8. </a:t>
            </a:r>
            <a:r>
              <a:rPr lang="en-IN" sz="1800" b="1" dirty="0">
                <a:effectLst/>
                <a:latin typeface="Garamond" panose="02020404030301010803" pitchFamily="18" charset="0"/>
                <a:ea typeface="Calibri" panose="020F0502020204030204" pitchFamily="34" charset="0"/>
                <a:cs typeface="Times New Roman" panose="02020603050405020304" pitchFamily="18" charset="0"/>
              </a:rPr>
              <a:t>Are there any similar projects in the market? How your project is going to be different?</a:t>
            </a:r>
          </a:p>
          <a:p>
            <a:pPr marL="342900" indent="-342900">
              <a:buFont typeface="Wingdings" panose="05000000000000000000" pitchFamily="2" charset="2"/>
              <a:buChar char="Ø"/>
            </a:pPr>
            <a:r>
              <a:rPr lang="en-IN" sz="1800" b="1" dirty="0">
                <a:latin typeface="Garamond" panose="02020404030301010803" pitchFamily="18" charset="0"/>
                <a:ea typeface="Calibri" panose="020F0502020204030204" pitchFamily="34" charset="0"/>
                <a:cs typeface="Times New Roman" panose="02020603050405020304" pitchFamily="18" charset="0"/>
              </a:rPr>
              <a:t>Yes few projects are already there in the market having successful run. Every time when any new project is being developed then it is being kept in mind while developing that in-making project should have less failure rate &amp; it should have more efficacy than earlier developed projects. Here we will provide 100% accuracy &amp; up to zero chances of failure. </a:t>
            </a:r>
          </a:p>
          <a:p>
            <a:pPr marL="342900" indent="-342900">
              <a:buFont typeface="Wingdings" panose="05000000000000000000" pitchFamily="2" charset="2"/>
              <a:buChar char="Ø"/>
            </a:pPr>
            <a:endParaRPr lang="en-IN" sz="1800" b="1" dirty="0">
              <a:effectLst/>
              <a:latin typeface="Garamond" panose="02020404030301010803" pitchFamily="18" charset="0"/>
              <a:ea typeface="Calibri" panose="020F0502020204030204" pitchFamily="34" charset="0"/>
              <a:cs typeface="Times New Roman" panose="02020603050405020304" pitchFamily="18" charset="0"/>
            </a:endParaRPr>
          </a:p>
          <a:p>
            <a:r>
              <a:rPr lang="en-IN" sz="1800" b="1" dirty="0">
                <a:latin typeface="Garamond" panose="02020404030301010803" pitchFamily="18" charset="0"/>
                <a:ea typeface="Calibri" panose="020F0502020204030204" pitchFamily="34" charset="0"/>
                <a:cs typeface="Times New Roman" panose="02020603050405020304" pitchFamily="18" charset="0"/>
              </a:rPr>
              <a:t>10. </a:t>
            </a:r>
            <a:r>
              <a:rPr lang="en-IN" sz="1800" b="1" dirty="0">
                <a:effectLst/>
                <a:latin typeface="Garamond" panose="02020404030301010803" pitchFamily="18" charset="0"/>
                <a:ea typeface="Calibri" panose="020F0502020204030204" pitchFamily="34" charset="0"/>
                <a:cs typeface="Times New Roman" panose="02020603050405020304" pitchFamily="18" charset="0"/>
              </a:rPr>
              <a:t>Do you have any project demo available to show as motivation to make similar project?</a:t>
            </a:r>
          </a:p>
          <a:p>
            <a:pPr marL="342900" indent="-342900">
              <a:buFont typeface="Wingdings" panose="05000000000000000000" pitchFamily="2" charset="2"/>
              <a:buChar char="Ø"/>
            </a:pPr>
            <a:r>
              <a:rPr lang="en-IN" sz="1800" b="1" dirty="0">
                <a:latin typeface="Garamond" panose="02020404030301010803" pitchFamily="18" charset="0"/>
                <a:ea typeface="Calibri" panose="020F0502020204030204" pitchFamily="34" charset="0"/>
                <a:cs typeface="Times New Roman" panose="02020603050405020304" pitchFamily="18" charset="0"/>
              </a:rPr>
              <a:t>Yes in YouTube there is few video available where it is clearly been shown how this project exactly works &amp; how helpful this is. Here I’m attaching few links for reference - </a:t>
            </a:r>
            <a:r>
              <a:rPr lang="en-IN" sz="1800" b="1" dirty="0">
                <a:latin typeface="Garamond" panose="02020404030301010803" pitchFamily="18" charset="0"/>
                <a:ea typeface="Calibri" panose="020F0502020204030204" pitchFamily="34" charset="0"/>
                <a:cs typeface="Times New Roman" panose="02020603050405020304" pitchFamily="18" charset="0"/>
                <a:hlinkClick r:id="rId2"/>
              </a:rPr>
              <a:t>https://www.youtube.com/watch?v=PTLZnE6W2tw</a:t>
            </a:r>
            <a:r>
              <a:rPr lang="en-IN" sz="1800" b="1" dirty="0">
                <a:latin typeface="Garamond" panose="02020404030301010803" pitchFamily="18" charset="0"/>
                <a:ea typeface="Calibri" panose="020F0502020204030204" pitchFamily="34" charset="0"/>
                <a:cs typeface="Times New Roman" panose="02020603050405020304" pitchFamily="18" charset="0"/>
              </a:rPr>
              <a:t> , </a:t>
            </a:r>
            <a:r>
              <a:rPr lang="en-IN" sz="1800" b="1" dirty="0">
                <a:latin typeface="Garamond" panose="02020404030301010803" pitchFamily="18" charset="0"/>
                <a:ea typeface="Calibri" panose="020F0502020204030204" pitchFamily="34" charset="0"/>
                <a:cs typeface="Times New Roman" panose="02020603050405020304" pitchFamily="18" charset="0"/>
                <a:hlinkClick r:id="rId3"/>
              </a:rPr>
              <a:t>https://www.youtube.com/watch?v=xRNFgLuZan8</a:t>
            </a:r>
            <a:r>
              <a:rPr lang="en-IN" sz="1800" b="1" dirty="0">
                <a:latin typeface="Garamond" panose="02020404030301010803" pitchFamily="18" charset="0"/>
                <a:ea typeface="Calibri" panose="020F0502020204030204" pitchFamily="34" charset="0"/>
                <a:cs typeface="Times New Roman" panose="02020603050405020304" pitchFamily="18" charset="0"/>
              </a:rPr>
              <a:t>  &amp; </a:t>
            </a:r>
            <a:r>
              <a:rPr lang="en-IN" sz="1800" b="1" dirty="0">
                <a:latin typeface="Garamond" panose="02020404030301010803" pitchFamily="18" charset="0"/>
                <a:ea typeface="Calibri" panose="020F0502020204030204" pitchFamily="34" charset="0"/>
                <a:cs typeface="Times New Roman" panose="02020603050405020304" pitchFamily="18" charset="0"/>
                <a:hlinkClick r:id="rId4"/>
              </a:rPr>
              <a:t>https://www.youtube.com/watch?v=eBlRTel6AJY</a:t>
            </a:r>
            <a:r>
              <a:rPr lang="en-IN" sz="1800" b="1" dirty="0">
                <a:latin typeface="Garamond" panose="02020404030301010803" pitchFamily="18" charset="0"/>
                <a:ea typeface="Calibri" panose="020F0502020204030204" pitchFamily="34" charset="0"/>
                <a:cs typeface="Times New Roman" panose="02020603050405020304" pitchFamily="18" charset="0"/>
              </a:rPr>
              <a:t> </a:t>
            </a:r>
          </a:p>
          <a:p>
            <a:pPr marL="342900" indent="-342900">
              <a:buFont typeface="Wingdings" panose="05000000000000000000" pitchFamily="2" charset="2"/>
              <a:buChar char="Ø"/>
            </a:pPr>
            <a:endParaRPr lang="en-IN" sz="1800" b="1" dirty="0">
              <a:latin typeface="Garamond" panose="02020404030301010803" pitchFamily="18" charset="0"/>
              <a:ea typeface="Calibri" panose="020F0502020204030204" pitchFamily="34" charset="0"/>
              <a:cs typeface="Times New Roman" panose="02020603050405020304" pitchFamily="18" charset="0"/>
            </a:endParaRPr>
          </a:p>
          <a:p>
            <a:r>
              <a:rPr lang="en-IN" sz="1800" b="1" dirty="0">
                <a:latin typeface="Garamond" panose="02020404030301010803" pitchFamily="18" charset="0"/>
                <a:ea typeface="Calibri" panose="020F0502020204030204" pitchFamily="34" charset="0"/>
                <a:cs typeface="Times New Roman" panose="02020603050405020304" pitchFamily="18" charset="0"/>
              </a:rPr>
              <a:t>11. </a:t>
            </a:r>
            <a:r>
              <a:rPr lang="en-US" sz="1800" b="1" dirty="0">
                <a:latin typeface="Garamond" panose="02020404030301010803" pitchFamily="18" charset="0"/>
                <a:ea typeface="Calibri" panose="020F0502020204030204" pitchFamily="34" charset="0"/>
                <a:cs typeface="Times New Roman" panose="02020603050405020304" pitchFamily="18" charset="0"/>
              </a:rPr>
              <a:t>Can this project detect person without Mask or Mask below nose ?</a:t>
            </a:r>
          </a:p>
          <a:p>
            <a:pPr marL="342900" indent="-342900">
              <a:buFont typeface="Wingdings" panose="05000000000000000000" pitchFamily="2" charset="2"/>
              <a:buChar char="Ø"/>
            </a:pPr>
            <a:r>
              <a:rPr lang="en-US" sz="1800" b="1" dirty="0">
                <a:latin typeface="Garamond" panose="02020404030301010803" pitchFamily="18" charset="0"/>
                <a:ea typeface="Calibri" panose="020F0502020204030204" pitchFamily="34" charset="0"/>
                <a:cs typeface="Times New Roman" panose="02020603050405020304" pitchFamily="18" charset="0"/>
              </a:rPr>
              <a:t>Yes it may detect. Right now at this situation we are not sure of that. We are trying to include that as well. If that is possible by us in future we will surely update &amp; confirm about this.</a:t>
            </a:r>
          </a:p>
          <a:p>
            <a:r>
              <a:rPr lang="en-US" sz="1800" b="1" dirty="0">
                <a:latin typeface="Garamond" panose="02020404030301010803" pitchFamily="18" charset="0"/>
              </a:rPr>
              <a:t>12. How to detect  people ?</a:t>
            </a:r>
          </a:p>
          <a:p>
            <a:pPr marL="342900" indent="-342900">
              <a:buFont typeface="Wingdings" panose="05000000000000000000" pitchFamily="2" charset="2"/>
              <a:buChar char="Ø"/>
            </a:pPr>
            <a:r>
              <a:rPr lang="en-US" sz="1800" b="1" dirty="0">
                <a:latin typeface="Garamond" panose="02020404030301010803" pitchFamily="18" charset="0"/>
              </a:rPr>
              <a:t>Pretrained Yolov3 is used to detect people.</a:t>
            </a:r>
            <a:endParaRPr lang="en-US" sz="1800" b="1" dirty="0">
              <a:latin typeface="Garamond" panose="02020404030301010803" pitchFamily="18" charset="0"/>
              <a:ea typeface="Calibri" panose="020F0502020204030204" pitchFamily="34" charset="0"/>
              <a:cs typeface="Times New Roman" panose="02020603050405020304" pitchFamily="18" charset="0"/>
            </a:endParaRPr>
          </a:p>
          <a:p>
            <a:endParaRPr lang="en-IN" sz="1800" b="1" dirty="0">
              <a:effectLst/>
              <a:latin typeface="Garamond" panose="02020404030301010803" pitchFamily="18" charset="0"/>
              <a:ea typeface="Calibri" panose="020F0502020204030204" pitchFamily="34" charset="0"/>
              <a:cs typeface="Times New Roman" panose="02020603050405020304" pitchFamily="18" charset="0"/>
            </a:endParaRPr>
          </a:p>
          <a:p>
            <a:endParaRPr lang="en-IN" b="1" dirty="0">
              <a:latin typeface="Garamond" panose="02020404030301010803" pitchFamily="18" charset="0"/>
            </a:endParaRPr>
          </a:p>
        </p:txBody>
      </p:sp>
    </p:spTree>
    <p:extLst>
      <p:ext uri="{BB962C8B-B14F-4D97-AF65-F5344CB8AC3E}">
        <p14:creationId xmlns:p14="http://schemas.microsoft.com/office/powerpoint/2010/main" val="15188626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3">
                <a:lumMod val="67000"/>
              </a:schemeClr>
            </a:gs>
            <a:gs pos="48000">
              <a:schemeClr val="accent3">
                <a:lumMod val="97000"/>
                <a:lumOff val="3000"/>
              </a:schemeClr>
            </a:gs>
            <a:gs pos="100000">
              <a:schemeClr val="accent3">
                <a:lumMod val="60000"/>
                <a:lumOff val="40000"/>
              </a:schemeClr>
            </a:gs>
          </a:gsLst>
          <a:lin ang="16200000" scaled="1"/>
        </a:gra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4CF3324-565C-4C07-94D8-259949DD9F4C}"/>
              </a:ext>
            </a:extLst>
          </p:cNvPr>
          <p:cNvSpPr txBox="1"/>
          <p:nvPr/>
        </p:nvSpPr>
        <p:spPr>
          <a:xfrm>
            <a:off x="0" y="0"/>
            <a:ext cx="12192000" cy="6463308"/>
          </a:xfrm>
          <a:prstGeom prst="rect">
            <a:avLst/>
          </a:prstGeom>
          <a:noFill/>
        </p:spPr>
        <p:txBody>
          <a:bodyPr wrap="square" rtlCol="0">
            <a:spAutoFit/>
          </a:bodyPr>
          <a:lstStyle/>
          <a:p>
            <a:r>
              <a:rPr lang="en-US" sz="1800" b="1" dirty="0">
                <a:latin typeface="Garamond" panose="02020404030301010803" pitchFamily="18" charset="0"/>
              </a:rPr>
              <a:t>13. How to detect faces of people &amp; What will used to calculate social distancing violations ?</a:t>
            </a:r>
          </a:p>
          <a:p>
            <a:pPr marL="342900" indent="-342900">
              <a:buFont typeface="Wingdings" panose="05000000000000000000" pitchFamily="2" charset="2"/>
              <a:buChar char="Ø"/>
            </a:pPr>
            <a:r>
              <a:rPr lang="en-US" sz="1800" b="1" dirty="0">
                <a:latin typeface="Garamond" panose="02020404030301010803" pitchFamily="18" charset="0"/>
              </a:rPr>
              <a:t>Pretrained SSD is used to detect faces &amp; Euclidean distance is used to calculate social distancing violations.</a:t>
            </a:r>
          </a:p>
          <a:p>
            <a:endParaRPr lang="en-US" sz="1800" b="1" dirty="0">
              <a:latin typeface="Garamond" panose="02020404030301010803" pitchFamily="18" charset="0"/>
            </a:endParaRPr>
          </a:p>
          <a:p>
            <a:r>
              <a:rPr lang="en-US" sz="1800" b="1" dirty="0">
                <a:latin typeface="Garamond" panose="02020404030301010803" pitchFamily="18" charset="0"/>
              </a:rPr>
              <a:t>14. How will be face mask classified ?</a:t>
            </a:r>
          </a:p>
          <a:p>
            <a:pPr marL="342900" indent="-342900">
              <a:buFont typeface="Wingdings" panose="05000000000000000000" pitchFamily="2" charset="2"/>
              <a:buChar char="Ø"/>
            </a:pPr>
            <a:r>
              <a:rPr lang="en-US" sz="1800" b="1" dirty="0">
                <a:latin typeface="Garamond" panose="02020404030301010803" pitchFamily="18" charset="0"/>
              </a:rPr>
              <a:t>Trained MobileNetV2 is used as face mask classifier.</a:t>
            </a:r>
          </a:p>
          <a:p>
            <a:endParaRPr lang="en-US" sz="1800" b="1" dirty="0">
              <a:latin typeface="Garamond" panose="02020404030301010803" pitchFamily="18" charset="0"/>
            </a:endParaRPr>
          </a:p>
          <a:p>
            <a:r>
              <a:rPr lang="en-US" sz="1800" b="1" dirty="0">
                <a:latin typeface="Garamond" panose="02020404030301010803" pitchFamily="18" charset="0"/>
              </a:rPr>
              <a:t>15. Why did you choose to develop this project ?</a:t>
            </a:r>
          </a:p>
          <a:p>
            <a:pPr marL="342900" indent="-342900">
              <a:buFont typeface="Wingdings" panose="05000000000000000000" pitchFamily="2" charset="2"/>
              <a:buChar char="Ø"/>
            </a:pPr>
            <a:r>
              <a:rPr lang="en-US" sz="1800" b="1" dirty="0">
                <a:latin typeface="Garamond" panose="02020404030301010803" pitchFamily="18" charset="0"/>
              </a:rPr>
              <a:t>We very well know about the current situation how pandemic is affecting us</a:t>
            </a:r>
            <a:r>
              <a:rPr lang="en-IN" sz="1800" b="1" dirty="0">
                <a:latin typeface="Garamond" panose="02020404030301010803" pitchFamily="18" charset="0"/>
              </a:rPr>
              <a:t>. At this period &amp; coming few years Social Distancing is the only option through which we can beat this pandemic. So we decided to give contribution to society from our side by developing this project at nominal charge so that everybody can afford this &amp; can keep their area safe &amp; healthy.</a:t>
            </a:r>
          </a:p>
          <a:p>
            <a:pPr marL="342900" indent="-342900">
              <a:buFont typeface="Wingdings" panose="05000000000000000000" pitchFamily="2" charset="2"/>
              <a:buChar char="Ø"/>
            </a:pPr>
            <a:endParaRPr lang="en-IN" b="1" dirty="0">
              <a:latin typeface="Garamond" panose="02020404030301010803" pitchFamily="18" charset="0"/>
            </a:endParaRPr>
          </a:p>
          <a:p>
            <a:r>
              <a:rPr lang="en-US" sz="1800" b="1" dirty="0">
                <a:latin typeface="Garamond" panose="02020404030301010803" pitchFamily="18" charset="0"/>
              </a:rPr>
              <a:t>16. Is this  project easy to install &amp; use ?</a:t>
            </a:r>
          </a:p>
          <a:p>
            <a:pPr marL="342900" indent="-342900">
              <a:buFont typeface="Wingdings" panose="05000000000000000000" pitchFamily="2" charset="2"/>
              <a:buChar char="Ø"/>
            </a:pPr>
            <a:r>
              <a:rPr lang="en-US" sz="1800" b="1" dirty="0">
                <a:latin typeface="Garamond" panose="02020404030301010803" pitchFamily="18" charset="0"/>
              </a:rPr>
              <a:t>Yes this software product can be easily installed &amp; once it is  done then by taking real time footage from CCTV it will automatically detect Social Distancing Violations.</a:t>
            </a:r>
          </a:p>
          <a:p>
            <a:pPr marL="342900" indent="-342900">
              <a:buFont typeface="Wingdings" panose="05000000000000000000" pitchFamily="2" charset="2"/>
              <a:buChar char="Ø"/>
            </a:pPr>
            <a:endParaRPr lang="en-US" sz="1800" b="1" dirty="0">
              <a:latin typeface="Garamond" panose="02020404030301010803" pitchFamily="18" charset="0"/>
            </a:endParaRPr>
          </a:p>
          <a:p>
            <a:r>
              <a:rPr lang="en-US" sz="1800" b="1" dirty="0">
                <a:latin typeface="Garamond" panose="02020404030301010803" pitchFamily="18" charset="0"/>
              </a:rPr>
              <a:t>17. Where can this be installed ?</a:t>
            </a:r>
          </a:p>
          <a:p>
            <a:pPr marL="342900" indent="-342900">
              <a:buFont typeface="Wingdings" panose="05000000000000000000" pitchFamily="2" charset="2"/>
              <a:buChar char="Ø"/>
            </a:pPr>
            <a:r>
              <a:rPr lang="en-US" sz="1800" b="1" dirty="0">
                <a:latin typeface="Garamond" panose="02020404030301010803" pitchFamily="18" charset="0"/>
              </a:rPr>
              <a:t>For Gov. this software product can be used in Airports, bus stands, Railway Stations, Counters etc. Whereas privately at firms this can be used in Society’s,  parking zones , malls etc. Even in Institutional field this will be used in seminar halls, college canteen, parking area, meeting halls etc.</a:t>
            </a:r>
          </a:p>
          <a:p>
            <a:pPr marL="342900" indent="-342900">
              <a:buFont typeface="Wingdings" panose="05000000000000000000" pitchFamily="2" charset="2"/>
              <a:buChar char="Ø"/>
            </a:pPr>
            <a:endParaRPr lang="en-IN" sz="1800" b="1" dirty="0">
              <a:latin typeface="Garamond" panose="02020404030301010803" pitchFamily="18" charset="0"/>
            </a:endParaRPr>
          </a:p>
          <a:p>
            <a:r>
              <a:rPr lang="en-IN" b="1" dirty="0">
                <a:latin typeface="Garamond" panose="02020404030301010803" pitchFamily="18" charset="0"/>
              </a:rPr>
              <a:t>18.</a:t>
            </a:r>
            <a:r>
              <a:rPr lang="en-IN" sz="1800" b="1" dirty="0">
                <a:latin typeface="Garamond" panose="02020404030301010803" pitchFamily="18" charset="0"/>
              </a:rPr>
              <a:t> Can project cover wide area like playground or something ?</a:t>
            </a:r>
          </a:p>
          <a:p>
            <a:pPr marL="342900" indent="-342900">
              <a:buFont typeface="Wingdings" panose="05000000000000000000" pitchFamily="2" charset="2"/>
              <a:buChar char="Ø"/>
            </a:pPr>
            <a:r>
              <a:rPr lang="en-IN" sz="1800" b="1" dirty="0">
                <a:latin typeface="Garamond" panose="02020404030301010803" pitchFamily="18" charset="0"/>
              </a:rPr>
              <a:t>Yes by using multiple CCTV or Drone footage easily it is possible to cover wide areas as well.</a:t>
            </a:r>
            <a:endParaRPr lang="en-US" sz="1800" b="1" dirty="0">
              <a:latin typeface="Garamond" panose="02020404030301010803" pitchFamily="18" charset="0"/>
            </a:endParaRPr>
          </a:p>
        </p:txBody>
      </p:sp>
      <p:cxnSp>
        <p:nvCxnSpPr>
          <p:cNvPr id="5" name="Straight Connector 4">
            <a:extLst>
              <a:ext uri="{FF2B5EF4-FFF2-40B4-BE49-F238E27FC236}">
                <a16:creationId xmlns:a16="http://schemas.microsoft.com/office/drawing/2014/main" id="{1CDBC4FC-5E63-4020-B799-42320F07D95C}"/>
              </a:ext>
            </a:extLst>
          </p:cNvPr>
          <p:cNvCxnSpPr/>
          <p:nvPr/>
        </p:nvCxnSpPr>
        <p:spPr>
          <a:xfrm>
            <a:off x="0" y="6463308"/>
            <a:ext cx="12192000" cy="0"/>
          </a:xfrm>
          <a:prstGeom prst="line">
            <a:avLst/>
          </a:prstGeom>
        </p:spPr>
        <p:style>
          <a:lnRef idx="3">
            <a:schemeClr val="dk1"/>
          </a:lnRef>
          <a:fillRef idx="0">
            <a:schemeClr val="dk1"/>
          </a:fillRef>
          <a:effectRef idx="2">
            <a:schemeClr val="dk1"/>
          </a:effectRef>
          <a:fontRef idx="minor">
            <a:schemeClr val="tx1"/>
          </a:fontRef>
        </p:style>
      </p:cxnSp>
      <p:sp>
        <p:nvSpPr>
          <p:cNvPr id="6" name="TextBox 5">
            <a:extLst>
              <a:ext uri="{FF2B5EF4-FFF2-40B4-BE49-F238E27FC236}">
                <a16:creationId xmlns:a16="http://schemas.microsoft.com/office/drawing/2014/main" id="{29C9D083-753F-48C3-8375-CEB8D8FF43D7}"/>
              </a:ext>
            </a:extLst>
          </p:cNvPr>
          <p:cNvSpPr txBox="1"/>
          <p:nvPr/>
        </p:nvSpPr>
        <p:spPr>
          <a:xfrm>
            <a:off x="4109545" y="6457890"/>
            <a:ext cx="3626069" cy="461665"/>
          </a:xfrm>
          <a:prstGeom prst="rect">
            <a:avLst/>
          </a:prstGeom>
          <a:noFill/>
        </p:spPr>
        <p:txBody>
          <a:bodyPr wrap="square" rtlCol="0">
            <a:spAutoFit/>
          </a:bodyPr>
          <a:lstStyle/>
          <a:p>
            <a:r>
              <a:rPr lang="en-US" sz="2000" b="1" dirty="0">
                <a:latin typeface="Garamond" panose="02020404030301010803" pitchFamily="18" charset="0"/>
              </a:rPr>
              <a:t>***** </a:t>
            </a:r>
            <a:r>
              <a:rPr lang="en-US" sz="2400" b="1" dirty="0">
                <a:latin typeface="Garamond" panose="02020404030301010803" pitchFamily="18" charset="0"/>
              </a:rPr>
              <a:t>THANK YOU </a:t>
            </a:r>
            <a:r>
              <a:rPr lang="en-US" sz="2000" b="1" dirty="0">
                <a:latin typeface="Garamond" panose="02020404030301010803" pitchFamily="18" charset="0"/>
              </a:rPr>
              <a:t>*****</a:t>
            </a:r>
            <a:endParaRPr lang="en-IN" sz="2000" b="1" dirty="0">
              <a:latin typeface="Garamond" panose="02020404030301010803" pitchFamily="18" charset="0"/>
            </a:endParaRPr>
          </a:p>
        </p:txBody>
      </p:sp>
    </p:spTree>
    <p:extLst>
      <p:ext uri="{BB962C8B-B14F-4D97-AF65-F5344CB8AC3E}">
        <p14:creationId xmlns:p14="http://schemas.microsoft.com/office/powerpoint/2010/main" val="29992708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shadeToTitle="1">
        <a:gradFill flip="none" rotWithShape="1">
          <a:gsLst>
            <a:gs pos="0">
              <a:schemeClr val="accent3">
                <a:lumMod val="40000"/>
                <a:lumOff val="60000"/>
              </a:schemeClr>
            </a:gs>
            <a:gs pos="46000">
              <a:schemeClr val="accent3">
                <a:lumMod val="95000"/>
                <a:lumOff val="5000"/>
              </a:schemeClr>
            </a:gs>
            <a:gs pos="100000">
              <a:schemeClr val="accent3">
                <a:lumMod val="6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49AFE-CC18-4A79-9B08-A54818F132AC}"/>
              </a:ext>
            </a:extLst>
          </p:cNvPr>
          <p:cNvSpPr>
            <a:spLocks noGrp="1"/>
          </p:cNvSpPr>
          <p:nvPr>
            <p:ph type="title"/>
          </p:nvPr>
        </p:nvSpPr>
        <p:spPr>
          <a:xfrm>
            <a:off x="838200" y="548005"/>
            <a:ext cx="10515600" cy="1325563"/>
          </a:xfrm>
        </p:spPr>
        <p:txBody>
          <a:bodyPr>
            <a:noAutofit/>
          </a:bodyPr>
          <a:lstStyle/>
          <a:p>
            <a:pPr algn="ctr"/>
            <a:r>
              <a:rPr lang="en-IN" sz="5400" b="1" u="sng" dirty="0">
                <a:effectLst>
                  <a:outerShdw blurRad="38100" dist="38100" dir="2700000" algn="tl">
                    <a:srgbClr val="000000">
                      <a:alpha val="43137"/>
                    </a:srgbClr>
                  </a:outerShdw>
                </a:effectLst>
                <a:highlight>
                  <a:srgbClr val="808080"/>
                </a:highlight>
                <a:latin typeface="Garamond" panose="02020404030301010803" pitchFamily="18" charset="0"/>
              </a:rPr>
              <a:t>PROJECT DETAILS</a:t>
            </a:r>
            <a:br>
              <a:rPr lang="en-IN" sz="5400" b="1" u="sng" dirty="0">
                <a:effectLst>
                  <a:outerShdw blurRad="38100" dist="38100" dir="2700000" algn="tl">
                    <a:srgbClr val="000000">
                      <a:alpha val="43137"/>
                    </a:srgbClr>
                  </a:outerShdw>
                </a:effectLst>
                <a:highlight>
                  <a:srgbClr val="808080"/>
                </a:highlight>
                <a:latin typeface="Garamond" panose="02020404030301010803" pitchFamily="18" charset="0"/>
              </a:rPr>
            </a:br>
            <a:endParaRPr lang="en-IN" sz="5400" u="sng" dirty="0">
              <a:effectLst>
                <a:outerShdw blurRad="38100" dist="38100" dir="2700000" algn="tl">
                  <a:srgbClr val="000000">
                    <a:alpha val="43137"/>
                  </a:srgbClr>
                </a:outerShdw>
              </a:effectLst>
              <a:highlight>
                <a:srgbClr val="808080"/>
              </a:highlight>
            </a:endParaRPr>
          </a:p>
        </p:txBody>
      </p:sp>
      <p:graphicFrame>
        <p:nvGraphicFramePr>
          <p:cNvPr id="3" name="Table 3">
            <a:extLst>
              <a:ext uri="{FF2B5EF4-FFF2-40B4-BE49-F238E27FC236}">
                <a16:creationId xmlns:a16="http://schemas.microsoft.com/office/drawing/2014/main" id="{C62AA702-C430-40B7-A79A-94056A251412}"/>
              </a:ext>
            </a:extLst>
          </p:cNvPr>
          <p:cNvGraphicFramePr>
            <a:graphicFrameLocks noGrp="1"/>
          </p:cNvGraphicFramePr>
          <p:nvPr>
            <p:extLst>
              <p:ext uri="{D42A27DB-BD31-4B8C-83A1-F6EECF244321}">
                <p14:modId xmlns:p14="http://schemas.microsoft.com/office/powerpoint/2010/main" val="3378773315"/>
              </p:ext>
            </p:extLst>
          </p:nvPr>
        </p:nvGraphicFramePr>
        <p:xfrm>
          <a:off x="1503680" y="1796626"/>
          <a:ext cx="9448800" cy="4420730"/>
        </p:xfrm>
        <a:graphic>
          <a:graphicData uri="http://schemas.openxmlformats.org/drawingml/2006/table">
            <a:tbl>
              <a:tblPr firstRow="1" bandRow="1">
                <a:tableStyleId>{073A0DAA-6AF3-43AB-8588-CEC1D06C72B9}</a:tableStyleId>
              </a:tblPr>
              <a:tblGrid>
                <a:gridCol w="4724400">
                  <a:extLst>
                    <a:ext uri="{9D8B030D-6E8A-4147-A177-3AD203B41FA5}">
                      <a16:colId xmlns:a16="http://schemas.microsoft.com/office/drawing/2014/main" val="1172441670"/>
                    </a:ext>
                  </a:extLst>
                </a:gridCol>
                <a:gridCol w="4724400">
                  <a:extLst>
                    <a:ext uri="{9D8B030D-6E8A-4147-A177-3AD203B41FA5}">
                      <a16:colId xmlns:a16="http://schemas.microsoft.com/office/drawing/2014/main" val="3691919358"/>
                    </a:ext>
                  </a:extLst>
                </a:gridCol>
              </a:tblGrid>
              <a:tr h="1402645">
                <a:tc>
                  <a:txBody>
                    <a:bodyPr/>
                    <a:lstStyle/>
                    <a:p>
                      <a:pPr marL="285750" indent="-285750" algn="ctr">
                        <a:buClr>
                          <a:schemeClr val="bg1"/>
                        </a:buClr>
                        <a:buFont typeface="Wingdings" panose="05000000000000000000" pitchFamily="2" charset="2"/>
                        <a:buChar char="Ø"/>
                      </a:pPr>
                      <a:r>
                        <a:rPr lang="en-US" sz="2000" b="1" u="sng" dirty="0">
                          <a:latin typeface="Garamond" panose="02020404030301010803" pitchFamily="18" charset="0"/>
                        </a:rPr>
                        <a:t>PROJECT TITLE - </a:t>
                      </a:r>
                      <a:endParaRPr lang="en-IN" sz="2000" b="1" u="sng" dirty="0">
                        <a:latin typeface="Garamond" panose="02020404030301010803" pitchFamily="18" charset="0"/>
                      </a:endParaRPr>
                    </a:p>
                  </a:txBody>
                  <a:tcPr/>
                </a:tc>
                <a:tc>
                  <a:txBody>
                    <a:bodyPr/>
                    <a:lstStyle/>
                    <a:p>
                      <a:pPr algn="ctr"/>
                      <a:r>
                        <a:rPr lang="en-US" sz="2800" b="1" i="0" u="sng" dirty="0">
                          <a:effectLst>
                            <a:outerShdw blurRad="38100" dist="38100" dir="2700000" algn="tl">
                              <a:srgbClr val="000000">
                                <a:alpha val="43137"/>
                              </a:srgbClr>
                            </a:outerShdw>
                          </a:effectLst>
                          <a:latin typeface="Garamond" panose="02020404030301010803" pitchFamily="18" charset="0"/>
                        </a:rPr>
                        <a:t>“</a:t>
                      </a:r>
                      <a:r>
                        <a:rPr lang="en-IN" sz="2800" b="1" i="0" u="sng" dirty="0">
                          <a:effectLst>
                            <a:outerShdw blurRad="38100" dist="38100" dir="2700000" algn="tl">
                              <a:srgbClr val="000000">
                                <a:alpha val="43137"/>
                              </a:srgbClr>
                            </a:outerShdw>
                          </a:effectLst>
                          <a:latin typeface="Garamond" panose="02020404030301010803" pitchFamily="18" charset="0"/>
                        </a:rPr>
                        <a:t>Social Distance Analyzer</a:t>
                      </a:r>
                      <a:r>
                        <a:rPr lang="en-US" sz="2800" b="1" i="0" u="sng" dirty="0">
                          <a:effectLst>
                            <a:outerShdw blurRad="38100" dist="38100" dir="2700000" algn="tl">
                              <a:srgbClr val="000000">
                                <a:alpha val="43137"/>
                              </a:srgbClr>
                            </a:outerShdw>
                          </a:effectLst>
                          <a:latin typeface="Garamond" panose="02020404030301010803" pitchFamily="18" charset="0"/>
                        </a:rPr>
                        <a:t>”</a:t>
                      </a:r>
                    </a:p>
                    <a:p>
                      <a:pPr algn="ctr"/>
                      <a:endParaRPr lang="en-IN" sz="2000" b="1" dirty="0">
                        <a:effectLst>
                          <a:outerShdw blurRad="38100" dist="38100" dir="2700000" algn="tl">
                            <a:srgbClr val="000000">
                              <a:alpha val="43137"/>
                            </a:srgbClr>
                          </a:outerShdw>
                        </a:effectLst>
                        <a:highlight>
                          <a:srgbClr val="808080"/>
                        </a:highlight>
                        <a:latin typeface="Garamond" panose="02020404030301010803" pitchFamily="18" charset="0"/>
                      </a:endParaRPr>
                    </a:p>
                    <a:p>
                      <a:endParaRPr lang="en-IN" sz="2000" b="1" dirty="0">
                        <a:latin typeface="Garamond" panose="02020404030301010803" pitchFamily="18" charset="0"/>
                      </a:endParaRPr>
                    </a:p>
                  </a:txBody>
                  <a:tcPr/>
                </a:tc>
                <a:extLst>
                  <a:ext uri="{0D108BD9-81ED-4DB2-BD59-A6C34878D82A}">
                    <a16:rowId xmlns:a16="http://schemas.microsoft.com/office/drawing/2014/main" val="16779463"/>
                  </a:ext>
                </a:extLst>
              </a:tr>
              <a:tr h="1402645">
                <a:tc>
                  <a:txBody>
                    <a:bodyPr/>
                    <a:lstStyle/>
                    <a:p>
                      <a:pPr marL="285750" indent="-285750" algn="ctr">
                        <a:buClr>
                          <a:schemeClr val="tx1"/>
                        </a:buClr>
                        <a:buFont typeface="Wingdings" panose="05000000000000000000" pitchFamily="2" charset="2"/>
                        <a:buChar char="Ø"/>
                      </a:pPr>
                      <a:r>
                        <a:rPr lang="en-US" sz="2000" b="1" u="sng" dirty="0">
                          <a:latin typeface="Garamond" panose="02020404030301010803" pitchFamily="18" charset="0"/>
                        </a:rPr>
                        <a:t>PROJECT DOMAIN - </a:t>
                      </a:r>
                      <a:endParaRPr lang="en-IN" sz="2000" b="1" u="sng" dirty="0">
                        <a:latin typeface="Garamond" panose="02020404030301010803" pitchFamily="18" charset="0"/>
                      </a:endParaRPr>
                    </a:p>
                  </a:txBody>
                  <a:tcPr/>
                </a:tc>
                <a:tc>
                  <a:txBody>
                    <a:bodyPr/>
                    <a:lstStyle/>
                    <a:p>
                      <a:pPr algn="ctr"/>
                      <a:r>
                        <a:rPr lang="en-US" sz="2000" b="1" dirty="0">
                          <a:latin typeface="Garamond" panose="02020404030301010803" pitchFamily="18" charset="0"/>
                        </a:rPr>
                        <a:t> “</a:t>
                      </a:r>
                      <a:r>
                        <a:rPr lang="en-US" sz="2400" b="1" u="sng" dirty="0">
                          <a:effectLst/>
                          <a:latin typeface="Garamond" panose="02020404030301010803" pitchFamily="18" charset="0"/>
                        </a:rPr>
                        <a:t>Artificial Intelligence”</a:t>
                      </a:r>
                    </a:p>
                    <a:p>
                      <a:pPr algn="ctr"/>
                      <a:r>
                        <a:rPr lang="en-US" sz="2400" b="1" u="sng" dirty="0">
                          <a:effectLst/>
                          <a:latin typeface="Garamond" panose="02020404030301010803" pitchFamily="18" charset="0"/>
                        </a:rPr>
                        <a:t>&amp;</a:t>
                      </a:r>
                    </a:p>
                    <a:p>
                      <a:pPr algn="ctr"/>
                      <a:r>
                        <a:rPr lang="en-US" sz="2400" b="1" u="sng" dirty="0">
                          <a:effectLst/>
                          <a:latin typeface="Garamond" panose="02020404030301010803" pitchFamily="18" charset="0"/>
                        </a:rPr>
                        <a:t>“Machine Learning”</a:t>
                      </a:r>
                      <a:endParaRPr lang="en-IN" sz="2400" b="1" u="sng" dirty="0">
                        <a:effectLst/>
                        <a:latin typeface="Garamond" panose="02020404030301010803" pitchFamily="18" charset="0"/>
                      </a:endParaRPr>
                    </a:p>
                  </a:txBody>
                  <a:tcPr/>
                </a:tc>
                <a:extLst>
                  <a:ext uri="{0D108BD9-81ED-4DB2-BD59-A6C34878D82A}">
                    <a16:rowId xmlns:a16="http://schemas.microsoft.com/office/drawing/2014/main" val="3445990109"/>
                  </a:ext>
                </a:extLst>
              </a:tr>
              <a:tr h="1402645">
                <a:tc>
                  <a:txBody>
                    <a:bodyPr/>
                    <a:lstStyle/>
                    <a:p>
                      <a:pPr marL="285750" indent="-285750" algn="ctr">
                        <a:buFont typeface="Wingdings" panose="05000000000000000000" pitchFamily="2" charset="2"/>
                        <a:buChar char="Ø"/>
                      </a:pPr>
                      <a:r>
                        <a:rPr lang="en-US" sz="2000" b="1" u="none" dirty="0">
                          <a:latin typeface="Garamond" panose="02020404030301010803" pitchFamily="18" charset="0"/>
                        </a:rPr>
                        <a:t>PROJECT GROUP MEMBERS -</a:t>
                      </a:r>
                      <a:endParaRPr lang="en-IN" sz="2000" b="1" u="none" dirty="0">
                        <a:latin typeface="Garamond" panose="02020404030301010803" pitchFamily="18" charset="0"/>
                      </a:endParaRPr>
                    </a:p>
                  </a:txBody>
                  <a:tcPr/>
                </a:tc>
                <a:tc>
                  <a:txBody>
                    <a:bodyPr/>
                    <a:lstStyle/>
                    <a:p>
                      <a:pPr algn="ctr"/>
                      <a:r>
                        <a:rPr lang="en-US" sz="2000" b="1" dirty="0">
                          <a:effectLst/>
                          <a:latin typeface="Garamond" panose="02020404030301010803" pitchFamily="18" charset="0"/>
                        </a:rPr>
                        <a:t>Shivam Vinod Verma (T.L)- </a:t>
                      </a:r>
                      <a:r>
                        <a:rPr lang="en-IN" sz="2000" b="1" dirty="0">
                          <a:effectLst/>
                          <a:latin typeface="Garamond" panose="02020404030301010803" pitchFamily="18" charset="0"/>
                        </a:rPr>
                        <a:t>T151058568</a:t>
                      </a:r>
                      <a:br>
                        <a:rPr lang="en-US" sz="2000" b="1" dirty="0">
                          <a:effectLst/>
                          <a:latin typeface="Garamond" panose="02020404030301010803" pitchFamily="18" charset="0"/>
                        </a:rPr>
                      </a:br>
                      <a:r>
                        <a:rPr lang="en-IN" sz="2000" b="1" dirty="0">
                          <a:effectLst/>
                          <a:latin typeface="Garamond" panose="02020404030301010803" pitchFamily="18" charset="0"/>
                        </a:rPr>
                        <a:t>Mahesh Bhausaheb Nagare</a:t>
                      </a:r>
                      <a:r>
                        <a:rPr lang="en-US" sz="2000" b="1" dirty="0">
                          <a:effectLst/>
                          <a:latin typeface="Garamond" panose="02020404030301010803" pitchFamily="18" charset="0"/>
                        </a:rPr>
                        <a:t> - </a:t>
                      </a:r>
                      <a:r>
                        <a:rPr lang="en-IN" sz="2000" b="1" dirty="0">
                          <a:effectLst/>
                          <a:latin typeface="Garamond" panose="02020404030301010803" pitchFamily="18" charset="0"/>
                        </a:rPr>
                        <a:t>T151058551</a:t>
                      </a:r>
                      <a:br>
                        <a:rPr lang="en-US" sz="2000" b="1" dirty="0">
                          <a:effectLst/>
                          <a:latin typeface="Garamond" panose="02020404030301010803" pitchFamily="18" charset="0"/>
                        </a:rPr>
                      </a:br>
                      <a:r>
                        <a:rPr lang="en-IN" sz="2000" b="1" dirty="0">
                          <a:effectLst/>
                          <a:latin typeface="Garamond" panose="02020404030301010803" pitchFamily="18" charset="0"/>
                        </a:rPr>
                        <a:t>Bipin Kiran Patil </a:t>
                      </a:r>
                      <a:r>
                        <a:rPr lang="en-US" sz="2000" b="1" dirty="0">
                          <a:effectLst/>
                          <a:latin typeface="Garamond" panose="02020404030301010803" pitchFamily="18" charset="0"/>
                        </a:rPr>
                        <a:t>- </a:t>
                      </a:r>
                      <a:r>
                        <a:rPr lang="en-IN" sz="2000" b="1" dirty="0">
                          <a:effectLst/>
                          <a:latin typeface="Garamond" panose="02020404030301010803" pitchFamily="18" charset="0"/>
                        </a:rPr>
                        <a:t>T151058555</a:t>
                      </a:r>
                      <a:br>
                        <a:rPr lang="en-US" sz="2000" b="1" dirty="0">
                          <a:effectLst/>
                          <a:latin typeface="Garamond" panose="02020404030301010803" pitchFamily="18" charset="0"/>
                        </a:rPr>
                      </a:br>
                      <a:r>
                        <a:rPr lang="en-US" sz="2000" b="1" dirty="0">
                          <a:effectLst/>
                          <a:latin typeface="Garamond" panose="02020404030301010803" pitchFamily="18" charset="0"/>
                        </a:rPr>
                        <a:t>Nikhil Yogesh Chapne - </a:t>
                      </a:r>
                      <a:r>
                        <a:rPr lang="en-IN" sz="2000" b="1" dirty="0">
                          <a:effectLst/>
                          <a:latin typeface="Garamond" panose="02020404030301010803" pitchFamily="18" charset="0"/>
                        </a:rPr>
                        <a:t>T151058515</a:t>
                      </a:r>
                    </a:p>
                    <a:p>
                      <a:endParaRPr lang="en-IN" sz="2000" b="1" dirty="0">
                        <a:latin typeface="Garamond" panose="02020404030301010803" pitchFamily="18" charset="0"/>
                      </a:endParaRPr>
                    </a:p>
                  </a:txBody>
                  <a:tcPr/>
                </a:tc>
                <a:extLst>
                  <a:ext uri="{0D108BD9-81ED-4DB2-BD59-A6C34878D82A}">
                    <a16:rowId xmlns:a16="http://schemas.microsoft.com/office/drawing/2014/main" val="3613546592"/>
                  </a:ext>
                </a:extLst>
              </a:tr>
            </a:tbl>
          </a:graphicData>
        </a:graphic>
      </p:graphicFrame>
    </p:spTree>
    <p:extLst>
      <p:ext uri="{BB962C8B-B14F-4D97-AF65-F5344CB8AC3E}">
        <p14:creationId xmlns:p14="http://schemas.microsoft.com/office/powerpoint/2010/main" val="16550120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F69C9-E88E-417F-AE48-072043392425}"/>
              </a:ext>
            </a:extLst>
          </p:cNvPr>
          <p:cNvSpPr>
            <a:spLocks noGrp="1"/>
          </p:cNvSpPr>
          <p:nvPr>
            <p:ph type="title"/>
          </p:nvPr>
        </p:nvSpPr>
        <p:spPr>
          <a:xfrm>
            <a:off x="1232535" y="295275"/>
            <a:ext cx="10515600" cy="1325563"/>
          </a:xfrm>
        </p:spPr>
        <p:txBody>
          <a:bodyPr>
            <a:normAutofit/>
          </a:bodyPr>
          <a:lstStyle/>
          <a:p>
            <a:pPr algn="ctr"/>
            <a:r>
              <a:rPr lang="en-US" sz="5400" b="1" u="sng" dirty="0">
                <a:effectLst>
                  <a:outerShdw blurRad="38100" dist="38100" dir="2700000" algn="tl">
                    <a:srgbClr val="000000">
                      <a:alpha val="43137"/>
                    </a:srgbClr>
                  </a:outerShdw>
                </a:effectLst>
                <a:highlight>
                  <a:srgbClr val="808080"/>
                </a:highlight>
                <a:latin typeface="Garamond" panose="02020404030301010803" pitchFamily="18" charset="0"/>
              </a:rPr>
              <a:t>MOTIVATION -</a:t>
            </a:r>
            <a:endParaRPr lang="en-IN" sz="5400" b="1" u="sng" dirty="0">
              <a:effectLst>
                <a:outerShdw blurRad="38100" dist="38100" dir="2700000" algn="tl">
                  <a:srgbClr val="000000">
                    <a:alpha val="43137"/>
                  </a:srgbClr>
                </a:outerShdw>
              </a:effectLst>
              <a:highlight>
                <a:srgbClr val="808080"/>
              </a:highlight>
              <a:latin typeface="Garamond" panose="02020404030301010803" pitchFamily="18" charset="0"/>
            </a:endParaRPr>
          </a:p>
        </p:txBody>
      </p:sp>
      <p:sp>
        <p:nvSpPr>
          <p:cNvPr id="3" name="TextBox 2">
            <a:extLst>
              <a:ext uri="{FF2B5EF4-FFF2-40B4-BE49-F238E27FC236}">
                <a16:creationId xmlns:a16="http://schemas.microsoft.com/office/drawing/2014/main" id="{354DC8F7-68DE-451C-8A7E-D05E4A620170}"/>
              </a:ext>
            </a:extLst>
          </p:cNvPr>
          <p:cNvSpPr txBox="1"/>
          <p:nvPr/>
        </p:nvSpPr>
        <p:spPr>
          <a:xfrm>
            <a:off x="714375" y="1620838"/>
            <a:ext cx="10815320" cy="5324535"/>
          </a:xfrm>
          <a:prstGeom prst="rect">
            <a:avLst/>
          </a:prstGeom>
          <a:noFill/>
        </p:spPr>
        <p:txBody>
          <a:bodyPr wrap="square" rtlCol="0">
            <a:spAutoFit/>
          </a:bodyPr>
          <a:lstStyle/>
          <a:p>
            <a:pPr marL="457200" indent="-457200">
              <a:buFont typeface="Wingdings" panose="05000000000000000000" pitchFamily="2" charset="2"/>
              <a:buChar char="Ø"/>
            </a:pPr>
            <a:r>
              <a:rPr lang="en-US" sz="2000" b="1" dirty="0">
                <a:latin typeface="Garamond" panose="02020404030301010803" pitchFamily="18" charset="0"/>
              </a:rPr>
              <a:t>This pandemic situation has forced every corner of the world to shut down due to Covid-19 virus. Since March 2020 after every month duration of 3-4 months we are being affected by its new strain causing fresh waves. India is expecting its 3</a:t>
            </a:r>
            <a:r>
              <a:rPr lang="en-US" sz="2000" b="1" baseline="30000" dirty="0">
                <a:latin typeface="Garamond" panose="02020404030301010803" pitchFamily="18" charset="0"/>
              </a:rPr>
              <a:t>rd</a:t>
            </a:r>
            <a:r>
              <a:rPr lang="en-US" sz="2000" b="1" dirty="0">
                <a:latin typeface="Garamond" panose="02020404030301010803" pitchFamily="18" charset="0"/>
              </a:rPr>
              <a:t> wave soon. </a:t>
            </a:r>
          </a:p>
          <a:p>
            <a:pPr marL="457200" indent="-457200">
              <a:buFont typeface="Wingdings" panose="05000000000000000000" pitchFamily="2" charset="2"/>
              <a:buChar char="Ø"/>
            </a:pPr>
            <a:endParaRPr lang="en-US" sz="2000" b="1" dirty="0">
              <a:latin typeface="Garamond" panose="02020404030301010803" pitchFamily="18" charset="0"/>
            </a:endParaRPr>
          </a:p>
          <a:p>
            <a:pPr marL="457200" indent="-457200">
              <a:buFont typeface="Wingdings" panose="05000000000000000000" pitchFamily="2" charset="2"/>
              <a:buChar char="Ø"/>
            </a:pPr>
            <a:r>
              <a:rPr lang="en-US" sz="2000" b="1" dirty="0">
                <a:latin typeface="Garamond" panose="02020404030301010803" pitchFamily="18" charset="0"/>
              </a:rPr>
              <a:t>Shutting everything down affects every sector from economy to education. This pandemic situation will further go for next few coming years &amp; to avoid getting infected the only norm is Maintaining Social Distance.</a:t>
            </a:r>
          </a:p>
          <a:p>
            <a:pPr marL="457200" indent="-457200">
              <a:buFont typeface="Wingdings" panose="05000000000000000000" pitchFamily="2" charset="2"/>
              <a:buChar char="Ø"/>
            </a:pPr>
            <a:endParaRPr lang="en-US" sz="2000" b="1" dirty="0">
              <a:latin typeface="Garamond" panose="02020404030301010803" pitchFamily="18" charset="0"/>
            </a:endParaRPr>
          </a:p>
          <a:p>
            <a:pPr marL="457200" indent="-457200">
              <a:buFont typeface="Wingdings" panose="05000000000000000000" pitchFamily="2" charset="2"/>
              <a:buChar char="Ø"/>
            </a:pPr>
            <a:r>
              <a:rPr lang="en-US" sz="2000" b="1" dirty="0">
                <a:latin typeface="Garamond" panose="02020404030301010803" pitchFamily="18" charset="0"/>
              </a:rPr>
              <a:t>When we talk about public places then it is really hard to keep an eye in the public &amp; maintain social distance. So seeing this situation we thought of developing this project through which we can easily track down distance between people at public places like airports, railway station, college canteen , office, society entrance etc.</a:t>
            </a:r>
          </a:p>
          <a:p>
            <a:pPr marL="457200" indent="-457200">
              <a:buFont typeface="Wingdings" panose="05000000000000000000" pitchFamily="2" charset="2"/>
              <a:buChar char="Ø"/>
            </a:pPr>
            <a:endParaRPr lang="en-US" sz="2000" b="1" dirty="0">
              <a:latin typeface="Garamond" panose="02020404030301010803" pitchFamily="18" charset="0"/>
            </a:endParaRPr>
          </a:p>
          <a:p>
            <a:pPr marL="457200" indent="-457200">
              <a:buFont typeface="Wingdings" panose="05000000000000000000" pitchFamily="2" charset="2"/>
              <a:buChar char="Ø"/>
            </a:pPr>
            <a:r>
              <a:rPr lang="en-US" sz="2000" b="1" dirty="0">
                <a:latin typeface="Garamond" panose="02020404030301010803" pitchFamily="18" charset="0"/>
              </a:rPr>
              <a:t> This development will be boon for society through which maximum of sectors will not be forced to shut down &amp; surely there will be reduction in no. of covid-19 cases.</a:t>
            </a:r>
          </a:p>
          <a:p>
            <a:pPr marL="457200" indent="-457200">
              <a:buFont typeface="Wingdings" panose="05000000000000000000" pitchFamily="2" charset="2"/>
              <a:buChar char="Ø"/>
            </a:pPr>
            <a:endParaRPr lang="en-US" sz="2000" b="1" dirty="0">
              <a:latin typeface="Garamond" panose="02020404030301010803" pitchFamily="18" charset="0"/>
            </a:endParaRPr>
          </a:p>
          <a:p>
            <a:pPr marL="457200" indent="-457200">
              <a:buFont typeface="Wingdings" panose="05000000000000000000" pitchFamily="2" charset="2"/>
              <a:buChar char="Ø"/>
            </a:pPr>
            <a:endParaRPr lang="en-IN" sz="2000" b="1" dirty="0">
              <a:latin typeface="Garamond" panose="02020404030301010803" pitchFamily="18" charset="0"/>
            </a:endParaRPr>
          </a:p>
        </p:txBody>
      </p:sp>
      <p:pic>
        <p:nvPicPr>
          <p:cNvPr id="4" name="Picture 3">
            <a:extLst>
              <a:ext uri="{FF2B5EF4-FFF2-40B4-BE49-F238E27FC236}">
                <a16:creationId xmlns:a16="http://schemas.microsoft.com/office/drawing/2014/main" id="{1411D61C-77BA-482E-930F-D6DE206CA59D}"/>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
                    </a14:imgEffect>
                    <a14:imgEffect>
                      <a14:saturation sat="63000"/>
                    </a14:imgEffect>
                    <a14:imgEffect>
                      <a14:brightnessContrast bright="-29000" contrast="2000"/>
                    </a14:imgEffect>
                  </a14:imgLayer>
                </a14:imgProps>
              </a:ext>
              <a:ext uri="{28A0092B-C50C-407E-A947-70E740481C1C}">
                <a14:useLocalDpi xmlns:a14="http://schemas.microsoft.com/office/drawing/2010/main" val="0"/>
              </a:ext>
            </a:extLst>
          </a:blip>
          <a:stretch>
            <a:fillRect/>
          </a:stretch>
        </p:blipFill>
        <p:spPr>
          <a:xfrm>
            <a:off x="0" y="0"/>
            <a:ext cx="3070578" cy="1727200"/>
          </a:xfrm>
          <a:prstGeom prst="rect">
            <a:avLst/>
          </a:prstGeom>
        </p:spPr>
      </p:pic>
    </p:spTree>
    <p:extLst>
      <p:ext uri="{BB962C8B-B14F-4D97-AF65-F5344CB8AC3E}">
        <p14:creationId xmlns:p14="http://schemas.microsoft.com/office/powerpoint/2010/main" val="2329336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3">
                <a:alpha val="0"/>
                <a:lumMod val="90000"/>
                <a:lumOff val="10000"/>
              </a:schemeClr>
            </a:gs>
            <a:gs pos="48000">
              <a:schemeClr val="accent3">
                <a:lumMod val="97000"/>
                <a:lumOff val="3000"/>
              </a:schemeClr>
            </a:gs>
            <a:gs pos="100000">
              <a:schemeClr val="accent3">
                <a:lumMod val="60000"/>
                <a:lumOff val="4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F84AD-8631-4C93-9ACF-25E3E104C59C}"/>
              </a:ext>
            </a:extLst>
          </p:cNvPr>
          <p:cNvSpPr>
            <a:spLocks noGrp="1"/>
          </p:cNvSpPr>
          <p:nvPr>
            <p:ph type="title"/>
          </p:nvPr>
        </p:nvSpPr>
        <p:spPr/>
        <p:txBody>
          <a:bodyPr>
            <a:normAutofit/>
          </a:bodyPr>
          <a:lstStyle/>
          <a:p>
            <a:pPr algn="ctr"/>
            <a:r>
              <a:rPr lang="en-US" sz="6600" b="1" u="sng" dirty="0">
                <a:effectLst>
                  <a:outerShdw blurRad="38100" dist="38100" dir="2700000" algn="tl">
                    <a:srgbClr val="000000">
                      <a:alpha val="43137"/>
                    </a:srgbClr>
                  </a:outerShdw>
                </a:effectLst>
                <a:highlight>
                  <a:srgbClr val="808080"/>
                </a:highlight>
                <a:latin typeface="Garamond" panose="02020404030301010803" pitchFamily="18" charset="0"/>
              </a:rPr>
              <a:t>AIM :</a:t>
            </a:r>
            <a:endParaRPr lang="en-IN" sz="6600" b="1" u="sng" dirty="0">
              <a:effectLst>
                <a:outerShdw blurRad="38100" dist="38100" dir="2700000" algn="tl">
                  <a:srgbClr val="000000">
                    <a:alpha val="43137"/>
                  </a:srgbClr>
                </a:outerShdw>
              </a:effectLst>
              <a:highlight>
                <a:srgbClr val="808080"/>
              </a:highlight>
              <a:latin typeface="Garamond" panose="02020404030301010803" pitchFamily="18" charset="0"/>
            </a:endParaRPr>
          </a:p>
        </p:txBody>
      </p:sp>
      <p:graphicFrame>
        <p:nvGraphicFramePr>
          <p:cNvPr id="6" name="Table 2">
            <a:extLst>
              <a:ext uri="{FF2B5EF4-FFF2-40B4-BE49-F238E27FC236}">
                <a16:creationId xmlns:a16="http://schemas.microsoft.com/office/drawing/2014/main" id="{B35493BE-FFF6-4CF6-B97A-CFB7378BD6AA}"/>
              </a:ext>
            </a:extLst>
          </p:cNvPr>
          <p:cNvGraphicFramePr>
            <a:graphicFrameLocks noGrp="1"/>
          </p:cNvGraphicFramePr>
          <p:nvPr>
            <p:extLst>
              <p:ext uri="{D42A27DB-BD31-4B8C-83A1-F6EECF244321}">
                <p14:modId xmlns:p14="http://schemas.microsoft.com/office/powerpoint/2010/main" val="2852936"/>
              </p:ext>
            </p:extLst>
          </p:nvPr>
        </p:nvGraphicFramePr>
        <p:xfrm>
          <a:off x="738505" y="1890368"/>
          <a:ext cx="10962640" cy="4499376"/>
        </p:xfrm>
        <a:graphic>
          <a:graphicData uri="http://schemas.openxmlformats.org/drawingml/2006/table">
            <a:tbl>
              <a:tblPr firstRow="1" bandRow="1">
                <a:tableStyleId>{073A0DAA-6AF3-43AB-8588-CEC1D06C72B9}</a:tableStyleId>
              </a:tblPr>
              <a:tblGrid>
                <a:gridCol w="10962640">
                  <a:extLst>
                    <a:ext uri="{9D8B030D-6E8A-4147-A177-3AD203B41FA5}">
                      <a16:colId xmlns:a16="http://schemas.microsoft.com/office/drawing/2014/main" val="4226538572"/>
                    </a:ext>
                  </a:extLst>
                </a:gridCol>
              </a:tblGrid>
              <a:tr h="888624">
                <a:tc>
                  <a:txBody>
                    <a:bodyPr/>
                    <a:lstStyle/>
                    <a:p>
                      <a:pPr marL="457200" indent="-457200" algn="l">
                        <a:buFont typeface="Wingdings" panose="05000000000000000000" pitchFamily="2" charset="2"/>
                        <a:buChar char="Ø"/>
                      </a:pPr>
                      <a:r>
                        <a:rPr lang="en-US" sz="2800" dirty="0">
                          <a:latin typeface="Garamond" panose="02020404030301010803" pitchFamily="18" charset="0"/>
                        </a:rPr>
                        <a:t>To develop a technology that may trace whether the social distancing rules are obeyed or not. </a:t>
                      </a:r>
                      <a:endParaRPr lang="en-IN" sz="2800" dirty="0">
                        <a:latin typeface="Garamond" panose="02020404030301010803" pitchFamily="18" charset="0"/>
                      </a:endParaRPr>
                    </a:p>
                  </a:txBody>
                  <a:tcPr/>
                </a:tc>
                <a:extLst>
                  <a:ext uri="{0D108BD9-81ED-4DB2-BD59-A6C34878D82A}">
                    <a16:rowId xmlns:a16="http://schemas.microsoft.com/office/drawing/2014/main" val="622774610"/>
                  </a:ext>
                </a:extLst>
              </a:tr>
              <a:tr h="888624">
                <a:tc>
                  <a:txBody>
                    <a:bodyPr/>
                    <a:lstStyle/>
                    <a:p>
                      <a:pPr marL="457200" indent="-457200" algn="l">
                        <a:buFont typeface="Wingdings" panose="05000000000000000000" pitchFamily="2" charset="2"/>
                        <a:buChar char="Ø"/>
                      </a:pPr>
                      <a:r>
                        <a:rPr lang="en-US" sz="2800" b="1" dirty="0">
                          <a:latin typeface="Garamond" panose="02020404030301010803" pitchFamily="18" charset="0"/>
                        </a:rPr>
                        <a:t>To control any outspread of any future contagious disease.</a:t>
                      </a:r>
                      <a:endParaRPr lang="en-IN" sz="2800" b="1" dirty="0">
                        <a:latin typeface="Garamond" panose="02020404030301010803" pitchFamily="18" charset="0"/>
                      </a:endParaRPr>
                    </a:p>
                  </a:txBody>
                  <a:tcPr/>
                </a:tc>
                <a:extLst>
                  <a:ext uri="{0D108BD9-81ED-4DB2-BD59-A6C34878D82A}">
                    <a16:rowId xmlns:a16="http://schemas.microsoft.com/office/drawing/2014/main" val="1973406002"/>
                  </a:ext>
                </a:extLst>
              </a:tr>
              <a:tr h="888624">
                <a:tc>
                  <a:txBody>
                    <a:bodyPr/>
                    <a:lstStyle/>
                    <a:p>
                      <a:pPr marL="457200" indent="-457200" algn="l">
                        <a:buFont typeface="Wingdings" panose="05000000000000000000" pitchFamily="2" charset="2"/>
                        <a:buChar char="Ø"/>
                      </a:pPr>
                      <a:r>
                        <a:rPr lang="en-US" sz="2800" dirty="0">
                          <a:latin typeface="Garamond" panose="02020404030301010803" pitchFamily="18" charset="0"/>
                        </a:rPr>
                        <a:t>To develop a Privacy-friendly software.</a:t>
                      </a:r>
                      <a:endParaRPr lang="en-IN" sz="2800" dirty="0">
                        <a:latin typeface="Garamond" panose="02020404030301010803" pitchFamily="18" charset="0"/>
                      </a:endParaRPr>
                    </a:p>
                  </a:txBody>
                  <a:tcPr/>
                </a:tc>
                <a:extLst>
                  <a:ext uri="{0D108BD9-81ED-4DB2-BD59-A6C34878D82A}">
                    <a16:rowId xmlns:a16="http://schemas.microsoft.com/office/drawing/2014/main" val="223219019"/>
                  </a:ext>
                </a:extLst>
              </a:tr>
              <a:tr h="888624">
                <a:tc>
                  <a:txBody>
                    <a:bodyPr/>
                    <a:lstStyle/>
                    <a:p>
                      <a:pPr marL="457200" indent="-457200" algn="l">
                        <a:buFont typeface="Wingdings" panose="05000000000000000000" pitchFamily="2" charset="2"/>
                        <a:buChar char="Ø"/>
                      </a:pPr>
                      <a:r>
                        <a:rPr lang="en-US" sz="2800" dirty="0">
                          <a:latin typeface="Garamond" panose="02020404030301010803" pitchFamily="18" charset="0"/>
                        </a:rPr>
                        <a:t>To Preserve the work continuity while also keeping the people safe.</a:t>
                      </a:r>
                      <a:endParaRPr lang="en-IN" sz="2800" dirty="0">
                        <a:latin typeface="Garamond" panose="02020404030301010803" pitchFamily="18" charset="0"/>
                      </a:endParaRPr>
                    </a:p>
                  </a:txBody>
                  <a:tcPr/>
                </a:tc>
                <a:extLst>
                  <a:ext uri="{0D108BD9-81ED-4DB2-BD59-A6C34878D82A}">
                    <a16:rowId xmlns:a16="http://schemas.microsoft.com/office/drawing/2014/main" val="1290966273"/>
                  </a:ext>
                </a:extLst>
              </a:tr>
              <a:tr h="888624">
                <a:tc>
                  <a:txBody>
                    <a:bodyPr/>
                    <a:lstStyle/>
                    <a:p>
                      <a:pPr marL="457200" indent="-457200" algn="l">
                        <a:buFont typeface="Wingdings" panose="05000000000000000000" pitchFamily="2" charset="2"/>
                        <a:buChar char="Ø"/>
                      </a:pPr>
                      <a:r>
                        <a:rPr lang="en-US" sz="2800" dirty="0">
                          <a:latin typeface="Garamond" panose="02020404030301010803" pitchFamily="18" charset="0"/>
                        </a:rPr>
                        <a:t>To Increase confidence in people moving in public places.</a:t>
                      </a:r>
                      <a:endParaRPr lang="en-IN" sz="2800" dirty="0">
                        <a:latin typeface="Garamond" panose="02020404030301010803" pitchFamily="18" charset="0"/>
                      </a:endParaRPr>
                    </a:p>
                  </a:txBody>
                  <a:tcPr/>
                </a:tc>
                <a:extLst>
                  <a:ext uri="{0D108BD9-81ED-4DB2-BD59-A6C34878D82A}">
                    <a16:rowId xmlns:a16="http://schemas.microsoft.com/office/drawing/2014/main" val="2068500048"/>
                  </a:ext>
                </a:extLst>
              </a:tr>
            </a:tbl>
          </a:graphicData>
        </a:graphic>
      </p:graphicFrame>
      <p:pic>
        <p:nvPicPr>
          <p:cNvPr id="5" name="Picture 4">
            <a:extLst>
              <a:ext uri="{FF2B5EF4-FFF2-40B4-BE49-F238E27FC236}">
                <a16:creationId xmlns:a16="http://schemas.microsoft.com/office/drawing/2014/main" id="{C87829C9-27FE-4C2E-8136-F13438E10D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69450" y="168620"/>
            <a:ext cx="2526254" cy="1522068"/>
          </a:xfrm>
          <a:prstGeom prst="rect">
            <a:avLst/>
          </a:prstGeom>
        </p:spPr>
      </p:pic>
    </p:spTree>
    <p:extLst>
      <p:ext uri="{BB962C8B-B14F-4D97-AF65-F5344CB8AC3E}">
        <p14:creationId xmlns:p14="http://schemas.microsoft.com/office/powerpoint/2010/main" val="16303259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3300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F6F32-3CDE-487E-A459-FB58AD139BA0}"/>
              </a:ext>
            </a:extLst>
          </p:cNvPr>
          <p:cNvSpPr>
            <a:spLocks noGrp="1"/>
          </p:cNvSpPr>
          <p:nvPr>
            <p:ph type="title"/>
          </p:nvPr>
        </p:nvSpPr>
        <p:spPr>
          <a:xfrm>
            <a:off x="838200" y="294005"/>
            <a:ext cx="10515600" cy="1325563"/>
          </a:xfrm>
        </p:spPr>
        <p:txBody>
          <a:bodyPr>
            <a:normAutofit/>
          </a:bodyPr>
          <a:lstStyle/>
          <a:p>
            <a:pPr algn="ctr"/>
            <a:r>
              <a:rPr lang="en-US" sz="6000" b="1" u="sng" dirty="0">
                <a:effectLst>
                  <a:outerShdw blurRad="38100" dist="38100" dir="2700000" algn="tl">
                    <a:srgbClr val="000000">
                      <a:alpha val="43137"/>
                    </a:srgbClr>
                  </a:outerShdw>
                </a:effectLst>
                <a:highlight>
                  <a:srgbClr val="F7F7FD"/>
                </a:highlight>
                <a:latin typeface="Garamond" panose="02020404030301010803" pitchFamily="18" charset="0"/>
              </a:rPr>
              <a:t>Role Of Members -</a:t>
            </a:r>
            <a:endParaRPr lang="en-IN" sz="6000" b="1" u="sng" dirty="0">
              <a:effectLst>
                <a:outerShdw blurRad="38100" dist="38100" dir="2700000" algn="tl">
                  <a:srgbClr val="000000">
                    <a:alpha val="43137"/>
                  </a:srgbClr>
                </a:outerShdw>
              </a:effectLst>
              <a:highlight>
                <a:srgbClr val="F7F7FD"/>
              </a:highlight>
              <a:latin typeface="Garamond" panose="02020404030301010803" pitchFamily="18" charset="0"/>
            </a:endParaRPr>
          </a:p>
        </p:txBody>
      </p:sp>
      <p:sp>
        <p:nvSpPr>
          <p:cNvPr id="3" name="TextBox 2">
            <a:extLst>
              <a:ext uri="{FF2B5EF4-FFF2-40B4-BE49-F238E27FC236}">
                <a16:creationId xmlns:a16="http://schemas.microsoft.com/office/drawing/2014/main" id="{E915AD50-100D-4793-9491-B38E91EFF045}"/>
              </a:ext>
            </a:extLst>
          </p:cNvPr>
          <p:cNvSpPr txBox="1"/>
          <p:nvPr/>
        </p:nvSpPr>
        <p:spPr>
          <a:xfrm>
            <a:off x="2875280" y="1863408"/>
            <a:ext cx="11744960" cy="1323439"/>
          </a:xfrm>
          <a:prstGeom prst="rect">
            <a:avLst/>
          </a:prstGeom>
          <a:noFill/>
        </p:spPr>
        <p:txBody>
          <a:bodyPr wrap="square" rtlCol="0">
            <a:spAutoFit/>
          </a:bodyPr>
          <a:lstStyle/>
          <a:p>
            <a:r>
              <a:rPr lang="en-US" sz="4000" b="1" dirty="0">
                <a:effectLst>
                  <a:outerShdw blurRad="38100" dist="38100" dir="2700000" algn="tl">
                    <a:srgbClr val="000000">
                      <a:alpha val="43137"/>
                    </a:srgbClr>
                  </a:outerShdw>
                </a:effectLst>
                <a:highlight>
                  <a:srgbClr val="F7F7FD"/>
                </a:highlight>
                <a:latin typeface="Garamond" panose="02020404030301010803" pitchFamily="18" charset="0"/>
              </a:rPr>
              <a:t>“</a:t>
            </a:r>
            <a:r>
              <a:rPr lang="en-IN" sz="4000" b="1" dirty="0">
                <a:effectLst>
                  <a:outerShdw blurRad="38100" dist="38100" dir="2700000" algn="tl">
                    <a:srgbClr val="000000">
                      <a:alpha val="43137"/>
                    </a:srgbClr>
                  </a:outerShdw>
                </a:effectLst>
                <a:highlight>
                  <a:srgbClr val="F7F7FD"/>
                </a:highlight>
                <a:latin typeface="Garamond" panose="02020404030301010803" pitchFamily="18" charset="0"/>
              </a:rPr>
              <a:t>Social Distance Analyzer</a:t>
            </a:r>
            <a:r>
              <a:rPr lang="en-US" sz="4000" b="1" dirty="0">
                <a:effectLst>
                  <a:outerShdw blurRad="38100" dist="38100" dir="2700000" algn="tl">
                    <a:srgbClr val="000000">
                      <a:alpha val="43137"/>
                    </a:srgbClr>
                  </a:outerShdw>
                </a:effectLst>
                <a:highlight>
                  <a:srgbClr val="F7F7FD"/>
                </a:highlight>
                <a:latin typeface="Garamond" panose="02020404030301010803" pitchFamily="18" charset="0"/>
              </a:rPr>
              <a:t>”</a:t>
            </a:r>
          </a:p>
          <a:p>
            <a:endParaRPr lang="en-IN" sz="4000" dirty="0">
              <a:highlight>
                <a:srgbClr val="F7F7FD"/>
              </a:highlight>
            </a:endParaRPr>
          </a:p>
        </p:txBody>
      </p:sp>
      <p:sp>
        <p:nvSpPr>
          <p:cNvPr id="4" name="TextBox 3">
            <a:extLst>
              <a:ext uri="{FF2B5EF4-FFF2-40B4-BE49-F238E27FC236}">
                <a16:creationId xmlns:a16="http://schemas.microsoft.com/office/drawing/2014/main" id="{49B0A24A-7EEF-478E-B06F-87B697481450}"/>
              </a:ext>
            </a:extLst>
          </p:cNvPr>
          <p:cNvSpPr txBox="1"/>
          <p:nvPr/>
        </p:nvSpPr>
        <p:spPr>
          <a:xfrm>
            <a:off x="1013460" y="3072348"/>
            <a:ext cx="10165080" cy="3046988"/>
          </a:xfrm>
          <a:prstGeom prst="rect">
            <a:avLst/>
          </a:prstGeom>
          <a:gradFill>
            <a:gsLst>
              <a:gs pos="3300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gradFill>
        </p:spPr>
        <p:txBody>
          <a:bodyPr wrap="square" rtlCol="0">
            <a:spAutoFit/>
          </a:bodyPr>
          <a:lstStyle/>
          <a:p>
            <a:pPr marL="285750" indent="-285750">
              <a:buFont typeface="Wingdings" panose="05000000000000000000" pitchFamily="2" charset="2"/>
              <a:buChar char="Ø"/>
            </a:pPr>
            <a:r>
              <a:rPr lang="en-US" sz="2400" b="1" dirty="0">
                <a:highlight>
                  <a:srgbClr val="F7F7FD"/>
                </a:highlight>
                <a:latin typeface="Garamond" panose="02020404030301010803" pitchFamily="18" charset="0"/>
              </a:rPr>
              <a:t>Shivam Vinod Verma - Developer, Documenter &amp; Analyzer</a:t>
            </a:r>
            <a:endParaRPr lang="en-IN" sz="2400" b="1" dirty="0">
              <a:highlight>
                <a:srgbClr val="F7F7FD"/>
              </a:highlight>
              <a:latin typeface="Garamond" panose="02020404030301010803" pitchFamily="18" charset="0"/>
            </a:endParaRPr>
          </a:p>
          <a:p>
            <a:endParaRPr lang="en-US" sz="2400" b="1" dirty="0">
              <a:highlight>
                <a:srgbClr val="F7F7FD"/>
              </a:highlight>
              <a:latin typeface="Garamond" panose="02020404030301010803" pitchFamily="18" charset="0"/>
            </a:endParaRPr>
          </a:p>
          <a:p>
            <a:pPr marL="285750" indent="-285750">
              <a:buFont typeface="Wingdings" panose="05000000000000000000" pitchFamily="2" charset="2"/>
              <a:buChar char="Ø"/>
            </a:pPr>
            <a:r>
              <a:rPr lang="en-US" sz="2400" b="1" dirty="0">
                <a:highlight>
                  <a:srgbClr val="F7F7FD"/>
                </a:highlight>
                <a:latin typeface="Garamond" panose="02020404030301010803" pitchFamily="18" charset="0"/>
              </a:rPr>
              <a:t>Mahesh Bhausaheb Nagare -  GUI Designer &amp; Tester</a:t>
            </a:r>
            <a:endParaRPr lang="en-IN" sz="2400" b="1" dirty="0">
              <a:highlight>
                <a:srgbClr val="F7F7FD"/>
              </a:highlight>
              <a:latin typeface="Garamond" panose="02020404030301010803" pitchFamily="18" charset="0"/>
            </a:endParaRPr>
          </a:p>
          <a:p>
            <a:endParaRPr lang="en-US" sz="2400" b="1" dirty="0">
              <a:highlight>
                <a:srgbClr val="F7F7FD"/>
              </a:highlight>
              <a:latin typeface="Garamond" panose="02020404030301010803" pitchFamily="18" charset="0"/>
            </a:endParaRPr>
          </a:p>
          <a:p>
            <a:pPr marL="285750" indent="-285750">
              <a:buFont typeface="Wingdings" panose="05000000000000000000" pitchFamily="2" charset="2"/>
              <a:buChar char="Ø"/>
            </a:pPr>
            <a:r>
              <a:rPr lang="en-US" sz="2400" b="1" dirty="0">
                <a:highlight>
                  <a:srgbClr val="F7F7FD"/>
                </a:highlight>
                <a:latin typeface="Garamond" panose="02020404030301010803" pitchFamily="18" charset="0"/>
              </a:rPr>
              <a:t>Bipin Kiran Patil -  Working , Algorithm Designer &amp; Tester</a:t>
            </a:r>
            <a:endParaRPr lang="en-IN" sz="2400" b="1" dirty="0">
              <a:highlight>
                <a:srgbClr val="F7F7FD"/>
              </a:highlight>
              <a:latin typeface="Garamond" panose="02020404030301010803" pitchFamily="18" charset="0"/>
            </a:endParaRPr>
          </a:p>
          <a:p>
            <a:endParaRPr lang="en-US" sz="2400" b="1" dirty="0">
              <a:highlight>
                <a:srgbClr val="F7F7FD"/>
              </a:highlight>
              <a:latin typeface="Garamond" panose="02020404030301010803" pitchFamily="18" charset="0"/>
            </a:endParaRPr>
          </a:p>
          <a:p>
            <a:pPr marL="285750" indent="-285750">
              <a:buFont typeface="Wingdings" panose="05000000000000000000" pitchFamily="2" charset="2"/>
              <a:buChar char="Ø"/>
            </a:pPr>
            <a:r>
              <a:rPr lang="en-US" sz="2400" b="1" dirty="0">
                <a:highlight>
                  <a:srgbClr val="F7F7FD"/>
                </a:highlight>
                <a:latin typeface="Garamond" panose="02020404030301010803" pitchFamily="18" charset="0"/>
              </a:rPr>
              <a:t>Nikhil Yogesh Chapne - Developer.</a:t>
            </a:r>
          </a:p>
          <a:p>
            <a:endParaRPr lang="en-IN" sz="2400" b="1" dirty="0">
              <a:highlight>
                <a:srgbClr val="F7F7FD"/>
              </a:highlight>
              <a:latin typeface="Garamond" panose="02020404030301010803" pitchFamily="18" charset="0"/>
            </a:endParaRPr>
          </a:p>
        </p:txBody>
      </p:sp>
    </p:spTree>
    <p:extLst>
      <p:ext uri="{BB962C8B-B14F-4D97-AF65-F5344CB8AC3E}">
        <p14:creationId xmlns:p14="http://schemas.microsoft.com/office/powerpoint/2010/main" val="14650548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bg>
      <p:bgPr shadeToTitle="1">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4" name="Rectangle: Diagonal Corners Snipped 3">
            <a:extLst>
              <a:ext uri="{FF2B5EF4-FFF2-40B4-BE49-F238E27FC236}">
                <a16:creationId xmlns:a16="http://schemas.microsoft.com/office/drawing/2014/main" id="{FE1D8B6E-7050-452C-B014-681AD979B878}"/>
              </a:ext>
            </a:extLst>
          </p:cNvPr>
          <p:cNvSpPr/>
          <p:nvPr/>
        </p:nvSpPr>
        <p:spPr>
          <a:xfrm>
            <a:off x="612227" y="2175106"/>
            <a:ext cx="10967545" cy="4314303"/>
          </a:xfrm>
          <a:prstGeom prst="snip2Diag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p:spPr>
        <p:style>
          <a:lnRef idx="1">
            <a:schemeClr val="dk1"/>
          </a:lnRef>
          <a:fillRef idx="2">
            <a:schemeClr val="dk1"/>
          </a:fillRef>
          <a:effectRef idx="1">
            <a:schemeClr val="dk1"/>
          </a:effectRef>
          <a:fontRef idx="minor">
            <a:schemeClr val="dk1"/>
          </a:fontRef>
        </p:style>
        <p:txBody>
          <a:bodyPr rtlCol="0" anchor="ctr"/>
          <a:lstStyle/>
          <a:p>
            <a:pPr marL="457200" indent="-457200" algn="ctr">
              <a:buFont typeface="Wingdings" panose="05000000000000000000" pitchFamily="2" charset="2"/>
              <a:buChar char="v"/>
            </a:pPr>
            <a:r>
              <a:rPr lang="en-US" sz="2400" b="1" dirty="0">
                <a:latin typeface="Garamond" panose="02020404030301010803" pitchFamily="18" charset="0"/>
              </a:rPr>
              <a:t>This project is focusing on surveillance of public places and detecting whether the people are maintaining social distancing or not. Social Distancing is the only best option for us to protect ourselves from diseases.</a:t>
            </a:r>
          </a:p>
          <a:p>
            <a:pPr algn="ctr"/>
            <a:endParaRPr lang="en-US" sz="2400" b="1" dirty="0">
              <a:latin typeface="Garamond" panose="02020404030301010803" pitchFamily="18" charset="0"/>
            </a:endParaRPr>
          </a:p>
          <a:p>
            <a:pPr marL="457200" indent="-457200" algn="ctr">
              <a:buFont typeface="Wingdings" panose="05000000000000000000" pitchFamily="2" charset="2"/>
              <a:buChar char="v"/>
            </a:pPr>
            <a:r>
              <a:rPr lang="en-US" sz="2400" b="1" dirty="0">
                <a:latin typeface="Garamond" panose="02020404030301010803" pitchFamily="18" charset="0"/>
              </a:rPr>
              <a:t> The project uses the development of a technology through use of AI based procedures to detect whether the social distancing norm is followed or not.</a:t>
            </a:r>
          </a:p>
          <a:p>
            <a:pPr algn="ctr"/>
            <a:endParaRPr lang="en-US" sz="2400" b="1" dirty="0">
              <a:latin typeface="Garamond" panose="02020404030301010803" pitchFamily="18" charset="0"/>
            </a:endParaRPr>
          </a:p>
          <a:p>
            <a:pPr marL="457200" indent="-457200" algn="ctr">
              <a:buFont typeface="Wingdings" panose="05000000000000000000" pitchFamily="2" charset="2"/>
              <a:buChar char="v"/>
            </a:pPr>
            <a:r>
              <a:rPr lang="en-US" sz="2400" b="1" dirty="0">
                <a:latin typeface="Garamond" panose="02020404030301010803" pitchFamily="18" charset="0"/>
              </a:rPr>
              <a:t>In this proposed system Computer Vision and deep learning techniques are also used.</a:t>
            </a:r>
          </a:p>
          <a:p>
            <a:pPr marL="457200" indent="-457200">
              <a:buFont typeface="Wingdings" panose="05000000000000000000" pitchFamily="2" charset="2"/>
              <a:buChar char="v"/>
            </a:pPr>
            <a:endParaRPr lang="en-US" sz="2000" dirty="0">
              <a:effectLst>
                <a:outerShdw blurRad="38100" dist="38100" dir="2700000" algn="tl">
                  <a:srgbClr val="000000">
                    <a:alpha val="43137"/>
                  </a:srgbClr>
                </a:outerShdw>
              </a:effectLst>
              <a:latin typeface="Garamond" panose="02020404030301010803" pitchFamily="18" charset="0"/>
            </a:endParaRPr>
          </a:p>
        </p:txBody>
      </p:sp>
      <p:sp>
        <p:nvSpPr>
          <p:cNvPr id="5" name="TextBox 4">
            <a:extLst>
              <a:ext uri="{FF2B5EF4-FFF2-40B4-BE49-F238E27FC236}">
                <a16:creationId xmlns:a16="http://schemas.microsoft.com/office/drawing/2014/main" id="{0723F4BF-DB16-452A-8924-7113333BE71A}"/>
              </a:ext>
            </a:extLst>
          </p:cNvPr>
          <p:cNvSpPr txBox="1"/>
          <p:nvPr/>
        </p:nvSpPr>
        <p:spPr>
          <a:xfrm>
            <a:off x="3051832" y="186121"/>
            <a:ext cx="5425440" cy="1754326"/>
          </a:xfrm>
          <a:prstGeom prst="rect">
            <a:avLst/>
          </a:prstGeom>
          <a:noFill/>
        </p:spPr>
        <p:txBody>
          <a:bodyPr wrap="square" rtlCol="0">
            <a:spAutoFit/>
          </a:bodyPr>
          <a:lstStyle/>
          <a:p>
            <a:pPr algn="ctr"/>
            <a:r>
              <a:rPr lang="en-US" sz="5400" b="1" u="sng" dirty="0">
                <a:effectLst>
                  <a:outerShdw blurRad="38100" dist="38100" dir="2700000" algn="tl">
                    <a:srgbClr val="000000">
                      <a:alpha val="43137"/>
                    </a:srgbClr>
                  </a:outerShdw>
                </a:effectLst>
                <a:highlight>
                  <a:srgbClr val="808080"/>
                </a:highlight>
                <a:latin typeface="Garamond" panose="02020404030301010803" pitchFamily="18" charset="0"/>
              </a:rPr>
              <a:t>ABOUT THIS PROJECT</a:t>
            </a:r>
            <a:endParaRPr lang="en-IN" sz="5400" b="1" u="sng" dirty="0">
              <a:effectLst>
                <a:outerShdw blurRad="38100" dist="38100" dir="2700000" algn="tl">
                  <a:srgbClr val="000000">
                    <a:alpha val="43137"/>
                  </a:srgbClr>
                </a:outerShdw>
              </a:effectLst>
              <a:highlight>
                <a:srgbClr val="808080"/>
              </a:highlight>
              <a:latin typeface="Garamond" panose="02020404030301010803" pitchFamily="18" charset="0"/>
            </a:endParaRPr>
          </a:p>
        </p:txBody>
      </p:sp>
    </p:spTree>
    <p:extLst>
      <p:ext uri="{BB962C8B-B14F-4D97-AF65-F5344CB8AC3E}">
        <p14:creationId xmlns:p14="http://schemas.microsoft.com/office/powerpoint/2010/main" val="33610533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3">
                <a:lumMod val="25000"/>
                <a:alpha val="16000"/>
              </a:schemeClr>
            </a:gs>
            <a:gs pos="40000">
              <a:schemeClr val="accent3">
                <a:lumMod val="45000"/>
                <a:lumOff val="55000"/>
              </a:schemeClr>
            </a:gs>
            <a:gs pos="83000">
              <a:schemeClr val="accent3">
                <a:lumMod val="45000"/>
                <a:lumOff val="55000"/>
              </a:schemeClr>
            </a:gs>
            <a:gs pos="100000">
              <a:schemeClr val="accent3">
                <a:lumMod val="30000"/>
                <a:lumOff val="70000"/>
              </a:schemeClr>
            </a:gs>
          </a:gsLst>
          <a:lin ang="18900000" scaled="1"/>
          <a:tileRect/>
        </a:gra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8B8DDF3-9B3D-4E90-9FF3-EE8A0036041E}"/>
              </a:ext>
            </a:extLst>
          </p:cNvPr>
          <p:cNvSpPr txBox="1"/>
          <p:nvPr/>
        </p:nvSpPr>
        <p:spPr>
          <a:xfrm>
            <a:off x="4267200" y="365760"/>
            <a:ext cx="3119120" cy="1107996"/>
          </a:xfrm>
          <a:prstGeom prst="rect">
            <a:avLst/>
          </a:prstGeom>
          <a:noFill/>
        </p:spPr>
        <p:txBody>
          <a:bodyPr wrap="square" rtlCol="0">
            <a:spAutoFit/>
          </a:bodyPr>
          <a:lstStyle/>
          <a:p>
            <a:r>
              <a:rPr lang="en-US" sz="6600" b="1" u="sng" dirty="0">
                <a:effectLst>
                  <a:outerShdw blurRad="38100" dist="38100" dir="2700000" algn="tl">
                    <a:srgbClr val="000000">
                      <a:alpha val="43137"/>
                    </a:srgbClr>
                  </a:outerShdw>
                </a:effectLst>
                <a:highlight>
                  <a:srgbClr val="C0C0C0"/>
                </a:highlight>
                <a:latin typeface="Garamond" panose="02020404030301010803" pitchFamily="18" charset="0"/>
              </a:rPr>
              <a:t>Domain </a:t>
            </a:r>
            <a:endParaRPr lang="en-IN" sz="6600" b="1" u="sng" dirty="0">
              <a:effectLst>
                <a:outerShdw blurRad="38100" dist="38100" dir="2700000" algn="tl">
                  <a:srgbClr val="000000">
                    <a:alpha val="43137"/>
                  </a:srgbClr>
                </a:outerShdw>
              </a:effectLst>
              <a:highlight>
                <a:srgbClr val="C0C0C0"/>
              </a:highlight>
              <a:latin typeface="Garamond" panose="02020404030301010803" pitchFamily="18" charset="0"/>
            </a:endParaRPr>
          </a:p>
        </p:txBody>
      </p:sp>
      <p:graphicFrame>
        <p:nvGraphicFramePr>
          <p:cNvPr id="7" name="Table 7">
            <a:extLst>
              <a:ext uri="{FF2B5EF4-FFF2-40B4-BE49-F238E27FC236}">
                <a16:creationId xmlns:a16="http://schemas.microsoft.com/office/drawing/2014/main" id="{61EA67C2-E1B7-4A6C-9117-20ED52B0416D}"/>
              </a:ext>
            </a:extLst>
          </p:cNvPr>
          <p:cNvGraphicFramePr>
            <a:graphicFrameLocks noGrp="1"/>
          </p:cNvGraphicFramePr>
          <p:nvPr>
            <p:extLst>
              <p:ext uri="{D42A27DB-BD31-4B8C-83A1-F6EECF244321}">
                <p14:modId xmlns:p14="http://schemas.microsoft.com/office/powerpoint/2010/main" val="3964380174"/>
              </p:ext>
            </p:extLst>
          </p:nvPr>
        </p:nvGraphicFramePr>
        <p:xfrm>
          <a:off x="1691640" y="1821500"/>
          <a:ext cx="8128000" cy="4785360"/>
        </p:xfrm>
        <a:graphic>
          <a:graphicData uri="http://schemas.openxmlformats.org/drawingml/2006/table">
            <a:tbl>
              <a:tblPr firstRow="1" bandRow="1">
                <a:tableStyleId>{306799F8-075E-4A3A-A7F6-7FBC6576F1A4}</a:tableStyleId>
              </a:tblPr>
              <a:tblGrid>
                <a:gridCol w="4064000">
                  <a:extLst>
                    <a:ext uri="{9D8B030D-6E8A-4147-A177-3AD203B41FA5}">
                      <a16:colId xmlns:a16="http://schemas.microsoft.com/office/drawing/2014/main" val="1262770840"/>
                    </a:ext>
                  </a:extLst>
                </a:gridCol>
                <a:gridCol w="4064000">
                  <a:extLst>
                    <a:ext uri="{9D8B030D-6E8A-4147-A177-3AD203B41FA5}">
                      <a16:colId xmlns:a16="http://schemas.microsoft.com/office/drawing/2014/main" val="152010545"/>
                    </a:ext>
                  </a:extLst>
                </a:gridCol>
              </a:tblGrid>
              <a:tr h="4421294">
                <a:tc>
                  <a:txBody>
                    <a:bodyPr/>
                    <a:lstStyle/>
                    <a:p>
                      <a:pPr algn="ctr"/>
                      <a:r>
                        <a:rPr lang="en-US" sz="2800" b="1" dirty="0">
                          <a:solidFill>
                            <a:schemeClr val="tx1"/>
                          </a:solidFill>
                          <a:latin typeface="Garamond" panose="02020404030301010803" pitchFamily="18" charset="0"/>
                        </a:rPr>
                        <a:t> “</a:t>
                      </a:r>
                      <a:r>
                        <a:rPr lang="en-US" sz="2800" b="1" u="sng" dirty="0">
                          <a:solidFill>
                            <a:schemeClr val="tx1"/>
                          </a:solidFill>
                          <a:effectLst/>
                          <a:latin typeface="Garamond" panose="02020404030301010803" pitchFamily="18" charset="0"/>
                        </a:rPr>
                        <a:t>Artificial Intelligence”</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2800" b="0" i="0" dirty="0">
                        <a:solidFill>
                          <a:srgbClr val="202124"/>
                        </a:solidFill>
                        <a:effectLst/>
                        <a:latin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b="1" i="0" dirty="0">
                          <a:solidFill>
                            <a:schemeClr val="tx1"/>
                          </a:solidFill>
                          <a:effectLst/>
                          <a:latin typeface="Garamond" panose="02020404030301010803" pitchFamily="18" charset="0"/>
                        </a:rPr>
                        <a:t>It is the simulation of human intelligence in machines that are programmed to think like humans and mimic their actions.</a:t>
                      </a:r>
                    </a:p>
                    <a:p>
                      <a:pPr algn="ctr"/>
                      <a:endParaRPr lang="en-IN" sz="2400" b="1" dirty="0">
                        <a:solidFill>
                          <a:schemeClr val="tx1"/>
                        </a:solidFill>
                        <a:effectLst/>
                        <a:latin typeface="Garamond" panose="02020404030301010803" pitchFamily="18" charset="0"/>
                      </a:endParaRPr>
                    </a:p>
                    <a:p>
                      <a:pPr algn="ctr"/>
                      <a:r>
                        <a:rPr lang="en-IN" sz="2400" b="1" dirty="0">
                          <a:solidFill>
                            <a:schemeClr val="tx1"/>
                          </a:solidFill>
                          <a:effectLst/>
                          <a:latin typeface="Garamond" panose="02020404030301010803" pitchFamily="18" charset="0"/>
                        </a:rPr>
                        <a:t>Eg :- </a:t>
                      </a:r>
                      <a:r>
                        <a:rPr lang="en-US" sz="2400" b="1" i="0" kern="1200" dirty="0">
                          <a:solidFill>
                            <a:schemeClr val="tx1"/>
                          </a:solidFill>
                          <a:effectLst/>
                          <a:latin typeface="Garamond" panose="02020404030301010803" pitchFamily="18" charset="0"/>
                          <a:ea typeface="+mn-ea"/>
                          <a:cs typeface="+mn-cs"/>
                        </a:rPr>
                        <a:t>Manufacturing robots, Self-driving cars, Smart assistants</a:t>
                      </a:r>
                      <a:r>
                        <a:rPr lang="en-IN" sz="2400" b="1" i="0" kern="1200" dirty="0">
                          <a:solidFill>
                            <a:schemeClr val="tx1"/>
                          </a:solidFill>
                          <a:effectLst/>
                          <a:latin typeface="Garamond" panose="02020404030301010803" pitchFamily="18" charset="0"/>
                          <a:ea typeface="+mn-ea"/>
                          <a:cs typeface="+mn-cs"/>
                        </a:rPr>
                        <a:t> etc.</a:t>
                      </a:r>
                      <a:endParaRPr lang="en-US" sz="2400" b="1" i="0" kern="1200" dirty="0">
                        <a:solidFill>
                          <a:schemeClr val="tx1"/>
                        </a:solidFill>
                        <a:effectLst/>
                        <a:latin typeface="Garamond" panose="02020404030301010803" pitchFamily="18" charset="0"/>
                        <a:ea typeface="+mn-ea"/>
                        <a:cs typeface="+mn-cs"/>
                      </a:endParaRPr>
                    </a:p>
                  </a:txBody>
                  <a:tcPr/>
                </a:tc>
                <a:tc>
                  <a:txBody>
                    <a:bodyPr/>
                    <a:lstStyle/>
                    <a:p>
                      <a:pPr algn="ctr"/>
                      <a:r>
                        <a:rPr lang="en-US" sz="2800" b="1" u="sng" dirty="0">
                          <a:solidFill>
                            <a:schemeClr val="tx1"/>
                          </a:solidFill>
                          <a:effectLst/>
                          <a:latin typeface="Garamond" panose="02020404030301010803" pitchFamily="18" charset="0"/>
                        </a:rPr>
                        <a:t>“Machine Learning”</a:t>
                      </a:r>
                      <a:endParaRPr lang="en-IN" sz="2800" b="1" u="sng" dirty="0">
                        <a:solidFill>
                          <a:schemeClr val="tx1"/>
                        </a:solidFill>
                        <a:effectLst/>
                        <a:latin typeface="Garamond" panose="02020404030301010803"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800" i="0" dirty="0">
                        <a:solidFill>
                          <a:srgbClr val="202124"/>
                        </a:solidFill>
                        <a:effectLst/>
                        <a:latin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i="0" dirty="0">
                          <a:solidFill>
                            <a:schemeClr val="tx1"/>
                          </a:solidFill>
                          <a:effectLst/>
                          <a:latin typeface="Garamond" panose="02020404030301010803" pitchFamily="18" charset="0"/>
                        </a:rPr>
                        <a:t>Data analysis that automates analytical model building. It is branch of artificial intelligence based on the idea that systems can learn from data, identify patterns and make decisions with minimal human intervention.</a:t>
                      </a:r>
                    </a:p>
                    <a:p>
                      <a:pPr algn="ctr"/>
                      <a:endParaRPr lang="en-IN" sz="2000" b="1" dirty="0">
                        <a:solidFill>
                          <a:schemeClr val="tx1"/>
                        </a:solidFill>
                        <a:effectLst/>
                        <a:latin typeface="Garamond" panose="02020404030301010803"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IN" sz="2400" b="1" dirty="0">
                          <a:solidFill>
                            <a:schemeClr val="tx1"/>
                          </a:solidFill>
                          <a:effectLst/>
                          <a:latin typeface="Garamond" panose="02020404030301010803" pitchFamily="18" charset="0"/>
                        </a:rPr>
                        <a:t>Eg :- </a:t>
                      </a:r>
                      <a:r>
                        <a:rPr lang="en-IN" sz="2400" b="1" i="0" kern="1200" dirty="0">
                          <a:solidFill>
                            <a:schemeClr val="tx1"/>
                          </a:solidFill>
                          <a:effectLst/>
                          <a:latin typeface="Garamond" panose="02020404030301010803" pitchFamily="18" charset="0"/>
                          <a:ea typeface="+mn-ea"/>
                          <a:cs typeface="+mn-cs"/>
                        </a:rPr>
                        <a:t>Image recognition, Speech recognition,  Google Maps etc.</a:t>
                      </a:r>
                    </a:p>
                  </a:txBody>
                  <a:tcPr/>
                </a:tc>
                <a:extLst>
                  <a:ext uri="{0D108BD9-81ED-4DB2-BD59-A6C34878D82A}">
                    <a16:rowId xmlns:a16="http://schemas.microsoft.com/office/drawing/2014/main" val="166974660"/>
                  </a:ext>
                </a:extLst>
              </a:tr>
            </a:tbl>
          </a:graphicData>
        </a:graphic>
      </p:graphicFrame>
      <p:cxnSp>
        <p:nvCxnSpPr>
          <p:cNvPr id="15" name="Straight Connector 14">
            <a:extLst>
              <a:ext uri="{FF2B5EF4-FFF2-40B4-BE49-F238E27FC236}">
                <a16:creationId xmlns:a16="http://schemas.microsoft.com/office/drawing/2014/main" id="{767993A2-45B6-4385-897E-E858F3D24E05}"/>
              </a:ext>
            </a:extLst>
          </p:cNvPr>
          <p:cNvCxnSpPr>
            <a:cxnSpLocks/>
          </p:cNvCxnSpPr>
          <p:nvPr/>
        </p:nvCxnSpPr>
        <p:spPr>
          <a:xfrm>
            <a:off x="5755640" y="1821500"/>
            <a:ext cx="0" cy="478536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5968575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220CA-C7D3-444E-9970-EB6F210DBCAB}"/>
              </a:ext>
            </a:extLst>
          </p:cNvPr>
          <p:cNvSpPr>
            <a:spLocks noGrp="1"/>
          </p:cNvSpPr>
          <p:nvPr>
            <p:ph type="title"/>
          </p:nvPr>
        </p:nvSpPr>
        <p:spPr>
          <a:xfrm>
            <a:off x="1038225" y="0"/>
            <a:ext cx="9620250" cy="1025525"/>
          </a:xfrm>
        </p:spPr>
        <p:txBody>
          <a:bodyPr>
            <a:normAutofit/>
          </a:bodyPr>
          <a:lstStyle/>
          <a:p>
            <a:pPr algn="ctr"/>
            <a:r>
              <a:rPr lang="en-US" sz="5400" b="1" u="sng" dirty="0">
                <a:effectLst>
                  <a:outerShdw blurRad="38100" dist="38100" dir="2700000" algn="tl">
                    <a:srgbClr val="000000">
                      <a:alpha val="43137"/>
                    </a:srgbClr>
                  </a:outerShdw>
                </a:effectLst>
                <a:highlight>
                  <a:srgbClr val="808080"/>
                </a:highlight>
                <a:latin typeface="Garamond" panose="02020404030301010803" pitchFamily="18" charset="0"/>
              </a:rPr>
              <a:t>Abstract</a:t>
            </a:r>
            <a:endParaRPr lang="en-IN" sz="5400" b="1" u="sng" dirty="0">
              <a:effectLst>
                <a:outerShdw blurRad="38100" dist="38100" dir="2700000" algn="tl">
                  <a:srgbClr val="000000">
                    <a:alpha val="43137"/>
                  </a:srgbClr>
                </a:outerShdw>
              </a:effectLst>
              <a:highlight>
                <a:srgbClr val="808080"/>
              </a:highlight>
              <a:latin typeface="Garamond" panose="02020404030301010803" pitchFamily="18" charset="0"/>
            </a:endParaRPr>
          </a:p>
        </p:txBody>
      </p:sp>
      <p:sp>
        <p:nvSpPr>
          <p:cNvPr id="3" name="Rectangle: Diagonal Corners Rounded 2">
            <a:extLst>
              <a:ext uri="{FF2B5EF4-FFF2-40B4-BE49-F238E27FC236}">
                <a16:creationId xmlns:a16="http://schemas.microsoft.com/office/drawing/2014/main" id="{9426D747-12B5-4B84-AD6E-301F22A738B6}"/>
              </a:ext>
            </a:extLst>
          </p:cNvPr>
          <p:cNvSpPr/>
          <p:nvPr/>
        </p:nvSpPr>
        <p:spPr>
          <a:xfrm>
            <a:off x="114300" y="885825"/>
            <a:ext cx="11963400" cy="5857875"/>
          </a:xfrm>
          <a:prstGeom prst="round2DiagRect">
            <a:avLst>
              <a:gd name="adj1" fmla="val 16667"/>
              <a:gd name="adj2" fmla="val 33403"/>
            </a:avLst>
          </a:prstGeom>
        </p:spPr>
        <p:style>
          <a:lnRef idx="1">
            <a:schemeClr val="dk1"/>
          </a:lnRef>
          <a:fillRef idx="2">
            <a:schemeClr val="dk1"/>
          </a:fillRef>
          <a:effectRef idx="1">
            <a:schemeClr val="dk1"/>
          </a:effectRef>
          <a:fontRef idx="minor">
            <a:schemeClr val="dk1"/>
          </a:fontRef>
        </p:style>
        <p:txBody>
          <a:bodyPr rtlCol="0" anchor="ctr"/>
          <a:lstStyle/>
          <a:p>
            <a:endParaRPr lang="en-US" sz="1600" b="1" dirty="0">
              <a:latin typeface="Garamond" panose="02020404030301010803" pitchFamily="18" charset="0"/>
            </a:endParaRPr>
          </a:p>
        </p:txBody>
      </p:sp>
      <p:sp>
        <p:nvSpPr>
          <p:cNvPr id="4" name="TextBox 3">
            <a:extLst>
              <a:ext uri="{FF2B5EF4-FFF2-40B4-BE49-F238E27FC236}">
                <a16:creationId xmlns:a16="http://schemas.microsoft.com/office/drawing/2014/main" id="{9AAFA99C-2256-4268-8053-790AD4F6D784}"/>
              </a:ext>
            </a:extLst>
          </p:cNvPr>
          <p:cNvSpPr txBox="1"/>
          <p:nvPr/>
        </p:nvSpPr>
        <p:spPr>
          <a:xfrm>
            <a:off x="228600" y="1104900"/>
            <a:ext cx="11849100" cy="6463308"/>
          </a:xfrm>
          <a:prstGeom prst="rect">
            <a:avLst/>
          </a:prstGeom>
          <a:noFill/>
          <a:ln>
            <a:noFill/>
          </a:ln>
        </p:spPr>
        <p:txBody>
          <a:bodyPr wrap="square" rtlCol="0">
            <a:spAutoFit/>
          </a:bodyPr>
          <a:lstStyle/>
          <a:p>
            <a:pPr marL="285750" indent="-285750" algn="ctr">
              <a:buFont typeface="Wingdings" panose="05000000000000000000" pitchFamily="2" charset="2"/>
              <a:buChar char="ü"/>
            </a:pPr>
            <a:r>
              <a:rPr lang="en-US" b="1" dirty="0">
                <a:latin typeface="Garamond" panose="02020404030301010803" pitchFamily="18" charset="0"/>
              </a:rPr>
              <a:t>The COVID-19 virus spreads among the people who are in close contact for a long period. Chances of </a:t>
            </a:r>
          </a:p>
          <a:p>
            <a:pPr algn="ctr"/>
            <a:r>
              <a:rPr lang="en-US" b="1" dirty="0">
                <a:latin typeface="Garamond" panose="02020404030301010803" pitchFamily="18" charset="0"/>
              </a:rPr>
              <a:t>spreading a virus is more when a person who is infected with the virus sneezes, coughs or talks near other.</a:t>
            </a:r>
          </a:p>
          <a:p>
            <a:pPr marL="285750" indent="-285750" algn="ctr">
              <a:buFont typeface="Wingdings" panose="05000000000000000000" pitchFamily="2" charset="2"/>
              <a:buChar char="ü"/>
            </a:pPr>
            <a:endParaRPr lang="en-US" b="1" dirty="0">
              <a:latin typeface="Garamond" panose="02020404030301010803" pitchFamily="18" charset="0"/>
            </a:endParaRPr>
          </a:p>
          <a:p>
            <a:pPr marL="285750" indent="-285750" algn="ctr">
              <a:buFont typeface="Wingdings" panose="05000000000000000000" pitchFamily="2" charset="2"/>
              <a:buChar char="ü"/>
            </a:pPr>
            <a:r>
              <a:rPr lang="en-US" b="1" dirty="0">
                <a:latin typeface="Garamond" panose="02020404030301010803" pitchFamily="18" charset="0"/>
              </a:rPr>
              <a:t>It is very important for us to stay at least 6 feet or 2 meters away from other people even if you or they do not have any symptoms. Social distancing is the best method to be followed to reduce the spread of the virus. People are informed to avoid contact with other people, thereby controlling the spread of the virus</a:t>
            </a:r>
          </a:p>
          <a:p>
            <a:pPr marL="285750" indent="-285750" algn="ctr">
              <a:buFont typeface="Wingdings" panose="05000000000000000000" pitchFamily="2" charset="2"/>
              <a:buChar char="ü"/>
            </a:pPr>
            <a:endParaRPr lang="en-US" b="1" dirty="0">
              <a:latin typeface="Garamond" panose="02020404030301010803" pitchFamily="18" charset="0"/>
            </a:endParaRPr>
          </a:p>
          <a:p>
            <a:pPr marL="285750" indent="-285750" algn="ctr">
              <a:buFont typeface="Wingdings" panose="05000000000000000000" pitchFamily="2" charset="2"/>
              <a:buChar char="ü"/>
            </a:pPr>
            <a:r>
              <a:rPr lang="en-US" b="1" dirty="0">
                <a:latin typeface="Garamond" panose="02020404030301010803" pitchFamily="18" charset="0"/>
              </a:rPr>
              <a:t>Artificial Intelligence and Deep Learning has shown good results on some daily life problems. In this proposed system Computer Vision and deep learning techniques are used to monitor social distancing between people at public places. </a:t>
            </a:r>
          </a:p>
          <a:p>
            <a:pPr marL="285750" indent="-285750" algn="ctr">
              <a:buFont typeface="Wingdings" panose="05000000000000000000" pitchFamily="2" charset="2"/>
              <a:buChar char="ü"/>
            </a:pPr>
            <a:endParaRPr lang="en-US" b="1" dirty="0">
              <a:latin typeface="Garamond" panose="02020404030301010803" pitchFamily="18" charset="0"/>
            </a:endParaRPr>
          </a:p>
          <a:p>
            <a:pPr marL="285750" indent="-285750" algn="ctr">
              <a:buFont typeface="Wingdings" panose="05000000000000000000" pitchFamily="2" charset="2"/>
              <a:buChar char="ü"/>
            </a:pPr>
            <a:r>
              <a:rPr lang="en-US" b="1" dirty="0">
                <a:latin typeface="Garamond" panose="02020404030301010803" pitchFamily="18" charset="0"/>
              </a:rPr>
              <a:t>The framework uses the YOLOv3 object recognition paradigm to identify humans in video sequences. The transfer learning methodology is also implemented to increase the accuracy of the model.</a:t>
            </a:r>
          </a:p>
          <a:p>
            <a:pPr marL="285750" indent="-285750" algn="ctr">
              <a:buFont typeface="Wingdings" panose="05000000000000000000" pitchFamily="2" charset="2"/>
              <a:buChar char="ü"/>
            </a:pPr>
            <a:endParaRPr lang="en-US" b="1" dirty="0">
              <a:latin typeface="Garamond" panose="02020404030301010803" pitchFamily="18" charset="0"/>
            </a:endParaRPr>
          </a:p>
          <a:p>
            <a:pPr marL="285750" indent="-285750" algn="ctr">
              <a:buFont typeface="Wingdings" panose="05000000000000000000" pitchFamily="2" charset="2"/>
              <a:buChar char="ü"/>
            </a:pPr>
            <a:r>
              <a:rPr lang="en-US" b="1" dirty="0">
                <a:latin typeface="Garamond" panose="02020404030301010803" pitchFamily="18" charset="0"/>
              </a:rPr>
              <a:t>In this way, the detection algorithm uses a pre-trained algorithm that is connected to an extra trained layer using an overhead human data set. The detection model identifies peoples using detected bounding box information. Using the Euclidean distance, the detected bounding box centroid's pairwise distances of people are determined.</a:t>
            </a:r>
          </a:p>
          <a:p>
            <a:pPr marL="285750" indent="-285750" algn="ctr">
              <a:buFont typeface="Wingdings" panose="05000000000000000000" pitchFamily="2" charset="2"/>
              <a:buChar char="ü"/>
            </a:pPr>
            <a:endParaRPr lang="en-US" b="1" dirty="0">
              <a:latin typeface="Garamond" panose="02020404030301010803" pitchFamily="18" charset="0"/>
            </a:endParaRPr>
          </a:p>
          <a:p>
            <a:pPr marL="285750" indent="-285750" algn="ctr">
              <a:buFont typeface="Wingdings" panose="05000000000000000000" pitchFamily="2" charset="2"/>
              <a:buChar char="ü"/>
            </a:pPr>
            <a:r>
              <a:rPr lang="en-US" b="1" dirty="0">
                <a:latin typeface="Garamond" panose="02020404030301010803" pitchFamily="18" charset="0"/>
              </a:rPr>
              <a:t>Accuracy of 92% and 98% achieved by the detection model without and with transfer learning, respectively. </a:t>
            </a:r>
          </a:p>
          <a:p>
            <a:pPr algn="ctr"/>
            <a:r>
              <a:rPr lang="en-US" b="1" dirty="0">
                <a:latin typeface="Garamond" panose="02020404030301010803" pitchFamily="18" charset="0"/>
              </a:rPr>
              <a:t>The tracking accuracy of the model is 95%</a:t>
            </a:r>
            <a:endParaRPr lang="en-IN" b="1" dirty="0">
              <a:latin typeface="Garamond" panose="02020404030301010803" pitchFamily="18" charset="0"/>
            </a:endParaRPr>
          </a:p>
          <a:p>
            <a:pPr marL="285750" indent="-285750" algn="ctr">
              <a:buFont typeface="Wingdings" panose="05000000000000000000" pitchFamily="2" charset="2"/>
              <a:buChar char="ü"/>
            </a:pPr>
            <a:endParaRPr lang="en-US" b="1" dirty="0">
              <a:latin typeface="Garamond" panose="02020404030301010803" pitchFamily="18" charset="0"/>
            </a:endParaRPr>
          </a:p>
          <a:p>
            <a:pPr marL="285750" indent="-285750" algn="ctr">
              <a:buFont typeface="Wingdings" panose="05000000000000000000" pitchFamily="2" charset="2"/>
              <a:buChar char="ü"/>
            </a:pPr>
            <a:endParaRPr lang="en-US" b="1" dirty="0">
              <a:latin typeface="Garamond" panose="02020404030301010803" pitchFamily="18" charset="0"/>
            </a:endParaRPr>
          </a:p>
          <a:p>
            <a:pPr marL="285750" indent="-285750" algn="ctr">
              <a:buFont typeface="Wingdings" panose="05000000000000000000" pitchFamily="2" charset="2"/>
              <a:buChar char="ü"/>
            </a:pPr>
            <a:endParaRPr lang="en-IN" b="1" dirty="0">
              <a:latin typeface="Garamond" panose="02020404030301010803" pitchFamily="18" charset="0"/>
            </a:endParaRPr>
          </a:p>
        </p:txBody>
      </p:sp>
    </p:spTree>
    <p:extLst>
      <p:ext uri="{BB962C8B-B14F-4D97-AF65-F5344CB8AC3E}">
        <p14:creationId xmlns:p14="http://schemas.microsoft.com/office/powerpoint/2010/main" val="11911291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597</TotalTime>
  <Words>4206</Words>
  <Application>Microsoft Office PowerPoint</Application>
  <PresentationFormat>Widescreen</PresentationFormat>
  <Paragraphs>288</Paragraphs>
  <Slides>29</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Arial</vt:lpstr>
      <vt:lpstr>Calibri</vt:lpstr>
      <vt:lpstr>Calibri Light</vt:lpstr>
      <vt:lpstr>Garamond</vt:lpstr>
      <vt:lpstr>Wingdings</vt:lpstr>
      <vt:lpstr>Office Theme</vt:lpstr>
      <vt:lpstr>NBN Sinhgad School Of Engineering -SPPU  (Pune) (Information Technology) </vt:lpstr>
      <vt:lpstr>PowerPoint Presentation</vt:lpstr>
      <vt:lpstr>PROJECT DETAILS </vt:lpstr>
      <vt:lpstr>MOTIVATION -</vt:lpstr>
      <vt:lpstr>AIM :</vt:lpstr>
      <vt:lpstr>Role Of Members -</vt:lpstr>
      <vt:lpstr>PowerPoint Presentation</vt:lpstr>
      <vt:lpstr>PowerPoint Presentation</vt:lpstr>
      <vt:lpstr>Abstract</vt:lpstr>
      <vt:lpstr>Introduction</vt:lpstr>
      <vt:lpstr>Importance :</vt:lpstr>
      <vt:lpstr>Scope </vt:lpstr>
      <vt:lpstr>REQUIRMENTS</vt:lpstr>
      <vt:lpstr>Libraries Required :  </vt:lpstr>
      <vt:lpstr>Proposed Methodology </vt:lpstr>
      <vt:lpstr>PowerPoint Presentation</vt:lpstr>
      <vt:lpstr>Flow &amp; UML Diagram</vt:lpstr>
      <vt:lpstr>PowerPoint Presentation</vt:lpstr>
      <vt:lpstr>PowerPoint Presentation</vt:lpstr>
      <vt:lpstr>PowerPoint Presentation</vt:lpstr>
      <vt:lpstr>Project Schedule </vt:lpstr>
      <vt:lpstr>Implementation </vt:lpstr>
      <vt:lpstr>PowerPoint Presentation</vt:lpstr>
      <vt:lpstr>Conclusion :</vt:lpstr>
      <vt:lpstr>References</vt:lpstr>
      <vt:lpstr>PowerPoint Presentation</vt:lpstr>
      <vt:lpstr>Questions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Shivam Vinod Verma</dc:creator>
  <cp:lastModifiedBy>Shivam Vinod Verma</cp:lastModifiedBy>
  <cp:revision>70</cp:revision>
  <dcterms:created xsi:type="dcterms:W3CDTF">2021-06-07T16:26:51Z</dcterms:created>
  <dcterms:modified xsi:type="dcterms:W3CDTF">2021-06-09T05:03:46Z</dcterms:modified>
</cp:coreProperties>
</file>

<file path=docProps/thumbnail.jpeg>
</file>